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5" r:id="rId3"/>
    <p:sldId id="258" r:id="rId4"/>
    <p:sldId id="259" r:id="rId5"/>
    <p:sldId id="260" r:id="rId6"/>
    <p:sldId id="262" r:id="rId7"/>
    <p:sldId id="264" r:id="rId8"/>
    <p:sldId id="257" r:id="rId9"/>
    <p:sldId id="268" r:id="rId10"/>
    <p:sldId id="274" r:id="rId11"/>
    <p:sldId id="273" r:id="rId12"/>
    <p:sldId id="275" r:id="rId13"/>
    <p:sldId id="269" r:id="rId14"/>
    <p:sldId id="270" r:id="rId15"/>
    <p:sldId id="276" r:id="rId16"/>
    <p:sldId id="271" r:id="rId17"/>
    <p:sldId id="277" r:id="rId18"/>
    <p:sldId id="272" r:id="rId19"/>
    <p:sldId id="26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BE8B"/>
    <a:srgbClr val="F7D471"/>
    <a:srgbClr val="F9A9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69" autoAdjust="0"/>
  </p:normalViewPr>
  <p:slideViewPr>
    <p:cSldViewPr snapToGrid="0" showGuides="1">
      <p:cViewPr varScale="1">
        <p:scale>
          <a:sx n="79" d="100"/>
          <a:sy n="79" d="100"/>
        </p:scale>
        <p:origin x="-1908" y="-84"/>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068BA8-7AF3-46AC-8BBE-B1FF367D0A49}" type="datetimeFigureOut">
              <a:rPr lang="en-US" smtClean="0"/>
              <a:t>2/4/2014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F57E4-BF75-4D1C-91E4-42F7B682236B}" type="slidenum">
              <a:rPr lang="en-US" smtClean="0"/>
              <a:t>‹#›</a:t>
            </a:fld>
            <a:endParaRPr lang="en-US"/>
          </a:p>
        </p:txBody>
      </p:sp>
    </p:spTree>
    <p:extLst>
      <p:ext uri="{BB962C8B-B14F-4D97-AF65-F5344CB8AC3E}">
        <p14:creationId xmlns:p14="http://schemas.microsoft.com/office/powerpoint/2010/main" val="892060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working</a:t>
            </a:r>
            <a:r>
              <a:rPr lang="en-US" baseline="0" dirty="0" smtClean="0"/>
              <a:t> on a project to test some of these ideas, </a:t>
            </a:r>
            <a:r>
              <a:rPr lang="en-US" baseline="0" dirty="0" err="1" smtClean="0"/>
              <a:t>Jamin</a:t>
            </a:r>
            <a:r>
              <a:rPr lang="en-US" baseline="0" dirty="0" smtClean="0"/>
              <a:t> will discuss this further. </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a:t>
            </a:fld>
            <a:endParaRPr lang="en-US"/>
          </a:p>
        </p:txBody>
      </p:sp>
    </p:spTree>
    <p:extLst>
      <p:ext uri="{BB962C8B-B14F-4D97-AF65-F5344CB8AC3E}">
        <p14:creationId xmlns:p14="http://schemas.microsoft.com/office/powerpoint/2010/main" val="16263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soil depth seems to be different between the two sites (also 221 is consistently very shallow and PJ dominated). The </a:t>
            </a:r>
            <a:r>
              <a:rPr lang="en-US" baseline="0" dirty="0" err="1" smtClean="0"/>
              <a:t>fourwing</a:t>
            </a:r>
            <a:r>
              <a:rPr lang="en-US" baseline="0" dirty="0" smtClean="0"/>
              <a:t> site, 215, has an average max soil depth of about 175 cm, while the sagebrush site has an average max soil depth of about 100 cm. What that means is that on </a:t>
            </a:r>
            <a:r>
              <a:rPr lang="en-US" baseline="0" dirty="0" err="1" smtClean="0"/>
              <a:t>fourwing</a:t>
            </a:r>
            <a:r>
              <a:rPr lang="en-US" baseline="0" dirty="0" smtClean="0"/>
              <a:t> sites, the soil scientists stopped digging at about 175 cm, but on the sagebrush sites, soil scientists stopped digging when they hit a bedrock layer at an average depth of 100 cm. So our new working hypothesis, at least in beef basin, is that perhaps a bedrock layer helps perch water in the plant rooting zone on the sagebrush site, while the lack of bedrock in the </a:t>
            </a:r>
            <a:r>
              <a:rPr lang="en-US" baseline="0" dirty="0" err="1" smtClean="0"/>
              <a:t>fourwing</a:t>
            </a:r>
            <a:r>
              <a:rPr lang="en-US" baseline="0" dirty="0" smtClean="0"/>
              <a:t> site allows water to percolate beyond the plant rooting zone in these coarse textured soils. This hypothesis could also explain why juniper can establish and dominate on the sagebrush site, but not on the very deep, drier </a:t>
            </a:r>
            <a:r>
              <a:rPr lang="en-US" baseline="0" dirty="0" err="1" smtClean="0"/>
              <a:t>fourwing</a:t>
            </a:r>
            <a:r>
              <a:rPr lang="en-US" baseline="0" dirty="0" smtClean="0"/>
              <a:t> site. In both cases the soils are typically deep, just as the ESD described, but these data suggest that there may be a significant difference between deep to bedrock and very deep to no bedrock distinguishing these two sites.</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15</a:t>
            </a:fld>
            <a:endParaRPr lang="en-US"/>
          </a:p>
        </p:txBody>
      </p:sp>
    </p:spTree>
    <p:extLst>
      <p:ext uri="{BB962C8B-B14F-4D97-AF65-F5344CB8AC3E}">
        <p14:creationId xmlns:p14="http://schemas.microsoft.com/office/powerpoint/2010/main" val="3075848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a:t>
            </a:r>
            <a:r>
              <a:rPr lang="en-US" dirty="0" smtClean="0"/>
              <a:t>given</a:t>
            </a:r>
            <a:r>
              <a:rPr lang="en-US" baseline="0" dirty="0" smtClean="0"/>
              <a:t> that hypothesis</a:t>
            </a:r>
            <a:r>
              <a:rPr lang="en-US" dirty="0" smtClean="0"/>
              <a:t>, </a:t>
            </a:r>
            <a:r>
              <a:rPr lang="en-US" dirty="0" smtClean="0"/>
              <a:t>Colby produced a digital </a:t>
            </a:r>
            <a:r>
              <a:rPr lang="en-US" baseline="0" dirty="0" smtClean="0"/>
              <a:t>map of a single soil property, soil depth, to predict where sites 215 and sites 216 are most likely to occur on the landscape. You can see from the map that we limited </a:t>
            </a:r>
            <a:r>
              <a:rPr lang="en-US" baseline="0" dirty="0" smtClean="0"/>
              <a:t>the predictions </a:t>
            </a:r>
            <a:r>
              <a:rPr lang="en-US" baseline="0" dirty="0" smtClean="0"/>
              <a:t>to only the 3 soil map units for which we had data to inform the model. The blue represents areas with relatively shallower soils, while the brown represents areas with relatively deeper soils, and the yellowish-tan areas are somewhere in between. Remember that none of these areas are necessarily shallow, </a:t>
            </a:r>
            <a:r>
              <a:rPr lang="en-US" baseline="0" dirty="0" err="1" smtClean="0"/>
              <a:t>taxanomically</a:t>
            </a:r>
            <a:r>
              <a:rPr lang="en-US" baseline="0" dirty="0" smtClean="0"/>
              <a:t> speaking; the darker blue areas are roughly </a:t>
            </a:r>
            <a:r>
              <a:rPr lang="en-US" baseline="0" dirty="0" smtClean="0"/>
              <a:t>mod-deep to bedrock, </a:t>
            </a:r>
            <a:r>
              <a:rPr lang="en-US" baseline="0" dirty="0" smtClean="0"/>
              <a:t>with yellow as </a:t>
            </a:r>
            <a:r>
              <a:rPr lang="en-US" baseline="0" dirty="0" smtClean="0"/>
              <a:t>deep to bedrock, </a:t>
            </a:r>
            <a:r>
              <a:rPr lang="en-US" baseline="0" dirty="0" smtClean="0"/>
              <a:t>and dark brown as very deep </a:t>
            </a:r>
            <a:r>
              <a:rPr lang="en-US" baseline="0" dirty="0" smtClean="0"/>
              <a:t>soils with no bedrock contact. </a:t>
            </a:r>
            <a:r>
              <a:rPr lang="en-US" baseline="0" dirty="0" smtClean="0"/>
              <a:t>Also, keep in mind that this is a preliminary map that we are using to gather additional evidence to </a:t>
            </a:r>
            <a:r>
              <a:rPr lang="en-US" baseline="0" dirty="0" smtClean="0"/>
              <a:t>help us distinguish </a:t>
            </a:r>
            <a:r>
              <a:rPr lang="en-US" baseline="0" dirty="0" smtClean="0"/>
              <a:t>between 2 </a:t>
            </a:r>
            <a:r>
              <a:rPr lang="en-US" baseline="0" dirty="0" smtClean="0"/>
              <a:t>very similar </a:t>
            </a:r>
            <a:r>
              <a:rPr lang="en-US" baseline="0" dirty="0" err="1" smtClean="0"/>
              <a:t>ecosites</a:t>
            </a:r>
            <a:r>
              <a:rPr lang="en-US" baseline="0" dirty="0" smtClean="0"/>
              <a:t> that have not been distinguishable in any consistent way up to this point. Now, this </a:t>
            </a:r>
            <a:r>
              <a:rPr lang="en-US" baseline="0" dirty="0" smtClean="0"/>
              <a:t>is in no way intended to replace our current methods of ESD development in Utah, but rather it is an </a:t>
            </a:r>
            <a:r>
              <a:rPr lang="en-US" baseline="0" dirty="0" smtClean="0"/>
              <a:t>additional </a:t>
            </a:r>
            <a:r>
              <a:rPr lang="en-US" baseline="0" dirty="0" smtClean="0"/>
              <a:t>tool </a:t>
            </a:r>
            <a:r>
              <a:rPr lang="en-US" baseline="0" dirty="0" smtClean="0"/>
              <a:t>we are using to </a:t>
            </a:r>
            <a:r>
              <a:rPr lang="en-US" baseline="0" dirty="0" smtClean="0"/>
              <a:t>help us better understand and describe the variability within ecological </a:t>
            </a:r>
            <a:r>
              <a:rPr lang="en-US" baseline="0" dirty="0" smtClean="0"/>
              <a:t>sites, and their distinguishing features. </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16</a:t>
            </a:fld>
            <a:endParaRPr lang="en-US"/>
          </a:p>
        </p:txBody>
      </p:sp>
    </p:spTree>
    <p:extLst>
      <p:ext uri="{BB962C8B-B14F-4D97-AF65-F5344CB8AC3E}">
        <p14:creationId xmlns:p14="http://schemas.microsoft.com/office/powerpoint/2010/main" val="3075848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we zoom in a little bit, we can see that this </a:t>
            </a:r>
            <a:r>
              <a:rPr lang="en-US" baseline="0" dirty="0" smtClean="0"/>
              <a:t>map shows nicely the relationship between soil depth, soil map unit and ecological site. Notice that all of the areas with a lot of blue occur in SMU 41, which has 1 major soil component and is correlated to sagebrush. All of the areas with a lot of brown occur in SMU 51, which has 1 major soil component and is correlated to </a:t>
            </a:r>
            <a:r>
              <a:rPr lang="en-US" baseline="0" dirty="0" err="1" smtClean="0"/>
              <a:t>fourwing</a:t>
            </a:r>
            <a:r>
              <a:rPr lang="en-US" baseline="0" dirty="0" smtClean="0"/>
              <a:t> saltbush. SMU 7 has 2 major soil components, one that is correlated to sagebrush, and 1 that is correlated to </a:t>
            </a:r>
            <a:r>
              <a:rPr lang="en-US" baseline="0" dirty="0" err="1" smtClean="0"/>
              <a:t>fourwing</a:t>
            </a:r>
            <a:r>
              <a:rPr lang="en-US" baseline="0" dirty="0" smtClean="0"/>
              <a:t> saltbush. Notice that SMU 7 generally has a mix of brown and blue in each of its delineations. </a:t>
            </a:r>
            <a:r>
              <a:rPr lang="en-US" baseline="0" dirty="0" smtClean="0"/>
              <a:t>So at a sub </a:t>
            </a:r>
            <a:r>
              <a:rPr lang="en-US" baseline="0" dirty="0" err="1" smtClean="0"/>
              <a:t>mapunit</a:t>
            </a:r>
            <a:r>
              <a:rPr lang="en-US" baseline="0" dirty="0" smtClean="0"/>
              <a:t> scale, DSM allows us to predict where an ecological site is likely to occur. It doesn’t replace the SMUs or ESD correlations, but it adds additional information to help us understand and perhaps describe the variability that occurs on the site.</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17</a:t>
            </a:fld>
            <a:endParaRPr lang="en-US"/>
          </a:p>
        </p:txBody>
      </p:sp>
    </p:spTree>
    <p:extLst>
      <p:ext uri="{BB962C8B-B14F-4D97-AF65-F5344CB8AC3E}">
        <p14:creationId xmlns:p14="http://schemas.microsoft.com/office/powerpoint/2010/main" val="3075848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we add the soil pit locations</a:t>
            </a:r>
            <a:r>
              <a:rPr lang="en-US" baseline="0" dirty="0" smtClean="0"/>
              <a:t> to the map, you’ll notice that all of the points in this model are from the southern half of the area. Next year, more data points will be taken in the northern half of the area that can be used to validate the accuracy of </a:t>
            </a:r>
            <a:r>
              <a:rPr lang="en-US" baseline="0" dirty="0" smtClean="0"/>
              <a:t>these model </a:t>
            </a:r>
            <a:r>
              <a:rPr lang="en-US" baseline="0" dirty="0" smtClean="0"/>
              <a:t>predictions. </a:t>
            </a:r>
            <a:r>
              <a:rPr lang="en-US" baseline="0" dirty="0" smtClean="0"/>
              <a:t>This </a:t>
            </a:r>
            <a:r>
              <a:rPr lang="en-US" baseline="0" dirty="0" smtClean="0"/>
              <a:t>small project is still in the beginning </a:t>
            </a:r>
            <a:r>
              <a:rPr lang="en-US" baseline="0" dirty="0" smtClean="0"/>
              <a:t>stages, and it is actually a very small </a:t>
            </a:r>
            <a:r>
              <a:rPr lang="en-US" baseline="0" dirty="0" smtClean="0"/>
              <a:t>part of a much larger collaborative effort in the beef basin area to explore how much information DSM is capable of contributing to ecological site development. </a:t>
            </a:r>
            <a:r>
              <a:rPr lang="en-US" baseline="0" dirty="0" smtClean="0"/>
              <a:t>We just wanted to give you a feel for what DSM is, and how it can be used for ESD development. At this point, we </a:t>
            </a:r>
            <a:r>
              <a:rPr lang="en-US" baseline="0" dirty="0" smtClean="0"/>
              <a:t>don’t know exactly how far we can take DSM technology </a:t>
            </a:r>
            <a:r>
              <a:rPr lang="en-US" baseline="0" dirty="0" smtClean="0"/>
              <a:t>in the ESD world, </a:t>
            </a:r>
            <a:r>
              <a:rPr lang="en-US" baseline="0" dirty="0" smtClean="0"/>
              <a:t>but </a:t>
            </a:r>
            <a:r>
              <a:rPr lang="en-US" baseline="0" dirty="0" smtClean="0"/>
              <a:t>we believe it has a </a:t>
            </a:r>
            <a:r>
              <a:rPr lang="en-US" baseline="0" dirty="0" smtClean="0"/>
              <a:t>lot of potential, especially for areas like the western U.S. that have a lot of ecological variability </a:t>
            </a:r>
            <a:r>
              <a:rPr lang="en-US" baseline="0" dirty="0" smtClean="0"/>
              <a:t>and relatively coarse scale (order 3-5) </a:t>
            </a:r>
            <a:r>
              <a:rPr lang="en-US" baseline="0" dirty="0" smtClean="0"/>
              <a:t>soil surveys. DSM may have the power to explain ecological variability better than we currently are with aggregated soils data.</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18</a:t>
            </a:fld>
            <a:endParaRPr lang="en-US"/>
          </a:p>
        </p:txBody>
      </p:sp>
    </p:spTree>
    <p:extLst>
      <p:ext uri="{BB962C8B-B14F-4D97-AF65-F5344CB8AC3E}">
        <p14:creationId xmlns:p14="http://schemas.microsoft.com/office/powerpoint/2010/main" val="3075848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short talk is</a:t>
            </a:r>
            <a:r>
              <a:rPr lang="en-US" baseline="0" dirty="0" smtClean="0"/>
              <a:t> really just the tip of the iceberg for this emerging technology, so p</a:t>
            </a:r>
            <a:r>
              <a:rPr lang="en-US" dirty="0" smtClean="0"/>
              <a:t>lease don’t hesitate to contact me</a:t>
            </a:r>
            <a:r>
              <a:rPr lang="en-US" baseline="0" dirty="0" smtClean="0"/>
              <a:t> or Colby if you have interest or experience in digital soil mapping as it applies to ecological site development. Thank you, and I’ll be happy to take </a:t>
            </a:r>
            <a:r>
              <a:rPr lang="en-US" baseline="0" smtClean="0"/>
              <a:t>any questions.</a:t>
            </a:r>
            <a:endParaRPr lang="en-US" baseline="0" dirty="0" smtClean="0"/>
          </a:p>
        </p:txBody>
      </p:sp>
      <p:sp>
        <p:nvSpPr>
          <p:cNvPr id="4" name="Slide Number Placeholder 3"/>
          <p:cNvSpPr>
            <a:spLocks noGrp="1"/>
          </p:cNvSpPr>
          <p:nvPr>
            <p:ph type="sldNum" sz="quarter" idx="10"/>
          </p:nvPr>
        </p:nvSpPr>
        <p:spPr/>
        <p:txBody>
          <a:bodyPr/>
          <a:lstStyle/>
          <a:p>
            <a:fld id="{502F57E4-BF75-4D1C-91E4-42F7B682236B}" type="slidenum">
              <a:rPr lang="en-US" smtClean="0"/>
              <a:t>19</a:t>
            </a:fld>
            <a:endParaRPr lang="en-US"/>
          </a:p>
        </p:txBody>
      </p:sp>
    </p:spTree>
    <p:extLst>
      <p:ext uri="{BB962C8B-B14F-4D97-AF65-F5344CB8AC3E}">
        <p14:creationId xmlns:p14="http://schemas.microsoft.com/office/powerpoint/2010/main" val="962671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3</a:t>
            </a:fld>
            <a:endParaRPr lang="en-US"/>
          </a:p>
        </p:txBody>
      </p:sp>
    </p:spTree>
    <p:extLst>
      <p:ext uri="{BB962C8B-B14F-4D97-AF65-F5344CB8AC3E}">
        <p14:creationId xmlns:p14="http://schemas.microsoft.com/office/powerpoint/2010/main" val="2565117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For areas with order 3-5 soil mapping, DSM can map soils at a sub-</a:t>
            </a:r>
            <a:r>
              <a:rPr lang="en-US" sz="1200" b="0" i="0" kern="1200" dirty="0" err="1" smtClean="0">
                <a:solidFill>
                  <a:schemeClr val="tx1"/>
                </a:solidFill>
                <a:effectLst/>
                <a:latin typeface="+mn-lt"/>
                <a:ea typeface="+mn-ea"/>
                <a:cs typeface="+mn-cs"/>
              </a:rPr>
              <a:t>mapunit</a:t>
            </a:r>
            <a:r>
              <a:rPr lang="en-US" sz="1200" b="0" i="0" kern="1200" dirty="0" smtClean="0">
                <a:solidFill>
                  <a:schemeClr val="tx1"/>
                </a:solidFill>
                <a:effectLst/>
                <a:latin typeface="+mn-lt"/>
                <a:ea typeface="+mn-ea"/>
                <a:cs typeface="+mn-cs"/>
              </a:rPr>
              <a:t> level, which could help produce more accurate soils-based ESD maps for geospatial analyses.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DSM can help refine the range of variability of soils parameters that characterize an ESD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Histograms and summary statistics generated by DSM can be used to identify ESD parameters that are bimodal, too broad, or sites that are potentially misclassified.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DSM can help identify which environmental features are most important when trying to distinguish between similar sites.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DSM could potentially be used to generate an “independent” ESD map by running the raster products through and </a:t>
            </a:r>
            <a:r>
              <a:rPr lang="en-US" sz="1200" b="0" i="0" kern="1200" dirty="0" err="1" smtClean="0">
                <a:solidFill>
                  <a:schemeClr val="tx1"/>
                </a:solidFill>
                <a:effectLst/>
                <a:latin typeface="+mn-lt"/>
                <a:ea typeface="+mn-ea"/>
                <a:cs typeface="+mn-cs"/>
              </a:rPr>
              <a:t>Ecosite</a:t>
            </a:r>
            <a:r>
              <a:rPr lang="en-US" sz="1200" b="0" i="0" kern="1200" dirty="0" smtClean="0">
                <a:solidFill>
                  <a:schemeClr val="tx1"/>
                </a:solidFill>
                <a:effectLst/>
                <a:latin typeface="+mn-lt"/>
                <a:ea typeface="+mn-ea"/>
                <a:cs typeface="+mn-cs"/>
              </a:rPr>
              <a:t> key. Start with the MLRA and LRU designation for each raster cell, then start keying out each raster cell based on soil depth, moisture and temp regime, percent rock frags, texture, pH, and all other raster layers you have available. </a:t>
            </a:r>
          </a:p>
          <a:p>
            <a:r>
              <a:rPr lang="en-US" sz="1200" b="0" i="0" kern="1200" dirty="0" smtClean="0">
                <a:solidFill>
                  <a:schemeClr val="tx1"/>
                </a:solidFill>
                <a:effectLst/>
                <a:latin typeface="+mn-lt"/>
                <a:ea typeface="+mn-ea"/>
                <a:cs typeface="+mn-cs"/>
              </a:rPr>
              <a:t>Then validate such maps with existing ESD maps and propose field validation points to test. </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8</a:t>
            </a:fld>
            <a:endParaRPr lang="en-US"/>
          </a:p>
        </p:txBody>
      </p:sp>
    </p:spTree>
    <p:extLst>
      <p:ext uri="{BB962C8B-B14F-4D97-AF65-F5344CB8AC3E}">
        <p14:creationId xmlns:p14="http://schemas.microsoft.com/office/powerpoint/2010/main" val="2642728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Okay, thanks Colby for</a:t>
            </a:r>
            <a:r>
              <a:rPr lang="en-US" sz="1200" kern="1200" baseline="0" dirty="0" smtClean="0">
                <a:solidFill>
                  <a:schemeClr val="tx1"/>
                </a:solidFill>
                <a:latin typeface="+mn-lt"/>
                <a:ea typeface="+mn-ea"/>
                <a:cs typeface="+mn-cs"/>
              </a:rPr>
              <a:t> that brief introduction to what is a very complex, emerging technology in the soil science discipline. </a:t>
            </a:r>
            <a:r>
              <a:rPr lang="en-US" sz="1200" kern="1200" baseline="0" dirty="0" smtClean="0">
                <a:solidFill>
                  <a:schemeClr val="tx1"/>
                </a:solidFill>
                <a:latin typeface="+mn-lt"/>
                <a:ea typeface="+mn-ea"/>
                <a:cs typeface="+mn-cs"/>
              </a:rPr>
              <a:t>I like Colby’s examples because they show how his projects creating raster-based soil maps generate powerful information that could really be utilized in defining, refining, and delineating ecological sites on the landscape. </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9</a:t>
            </a:fld>
            <a:endParaRPr lang="en-US"/>
          </a:p>
        </p:txBody>
      </p:sp>
    </p:spTree>
    <p:extLst>
      <p:ext uri="{BB962C8B-B14F-4D97-AF65-F5344CB8AC3E}">
        <p14:creationId xmlns:p14="http://schemas.microsoft.com/office/powerpoint/2010/main" val="3075848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ESDs are powerful tools,</a:t>
            </a:r>
            <a:r>
              <a:rPr lang="en-US" baseline="0" dirty="0" smtClean="0"/>
              <a:t> however, when ecological site concepts overlap such that one site is easily confused with another, they lose their power to interpret the landscape. In other words, ESDs are conceptual divisions of the landscape, and the stronger the ESD concepts are in distinguishing one site from another, the more powerful ESDs will be to interpret and predict what is happening on the landscape. DSM provides one more source of information that can help us strengthen </a:t>
            </a:r>
            <a:r>
              <a:rPr lang="en-US" baseline="0" dirty="0" err="1" smtClean="0"/>
              <a:t>Ecosite</a:t>
            </a:r>
            <a:r>
              <a:rPr lang="en-US" baseline="0" dirty="0" smtClean="0"/>
              <a:t> concepts.</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10</a:t>
            </a:fld>
            <a:endParaRPr lang="en-US"/>
          </a:p>
        </p:txBody>
      </p:sp>
    </p:spTree>
    <p:extLst>
      <p:ext uri="{BB962C8B-B14F-4D97-AF65-F5344CB8AC3E}">
        <p14:creationId xmlns:p14="http://schemas.microsoft.com/office/powerpoint/2010/main" val="3075848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So I </a:t>
            </a:r>
            <a:r>
              <a:rPr lang="en-US" sz="1200" kern="1200" baseline="0" dirty="0" smtClean="0">
                <a:solidFill>
                  <a:schemeClr val="tx1"/>
                </a:solidFill>
                <a:latin typeface="+mn-lt"/>
                <a:ea typeface="+mn-ea"/>
                <a:cs typeface="+mn-cs"/>
              </a:rPr>
              <a:t>want to </a:t>
            </a:r>
            <a:r>
              <a:rPr lang="en-US" sz="1200" kern="1200" baseline="0" dirty="0" smtClean="0">
                <a:solidFill>
                  <a:schemeClr val="tx1"/>
                </a:solidFill>
                <a:latin typeface="+mn-lt"/>
                <a:ea typeface="+mn-ea"/>
                <a:cs typeface="+mn-cs"/>
              </a:rPr>
              <a:t>provide </a:t>
            </a:r>
            <a:r>
              <a:rPr lang="en-US" sz="1200" kern="1200" baseline="0" dirty="0" smtClean="0">
                <a:solidFill>
                  <a:schemeClr val="tx1"/>
                </a:solidFill>
                <a:latin typeface="+mn-lt"/>
                <a:ea typeface="+mn-ea"/>
                <a:cs typeface="+mn-cs"/>
              </a:rPr>
              <a:t>with a very simple example of how </a:t>
            </a:r>
            <a:r>
              <a:rPr lang="en-US" sz="1200" kern="1200" baseline="0" dirty="0" smtClean="0">
                <a:solidFill>
                  <a:schemeClr val="tx1"/>
                </a:solidFill>
                <a:latin typeface="+mn-lt"/>
                <a:ea typeface="+mn-ea"/>
                <a:cs typeface="+mn-cs"/>
              </a:rPr>
              <a:t>mapping </a:t>
            </a:r>
            <a:r>
              <a:rPr lang="en-US" sz="1200" kern="1200" baseline="0" dirty="0" smtClean="0">
                <a:solidFill>
                  <a:schemeClr val="tx1"/>
                </a:solidFill>
                <a:latin typeface="+mn-lt"/>
                <a:ea typeface="+mn-ea"/>
                <a:cs typeface="+mn-cs"/>
              </a:rPr>
              <a:t>soil properties </a:t>
            </a:r>
            <a:r>
              <a:rPr lang="en-US" sz="1200" kern="1200" baseline="0" dirty="0" smtClean="0">
                <a:solidFill>
                  <a:schemeClr val="tx1"/>
                </a:solidFill>
                <a:latin typeface="+mn-lt"/>
                <a:ea typeface="+mn-ea"/>
                <a:cs typeface="+mn-cs"/>
              </a:rPr>
              <a:t>using DSM are helping us, in Utah, better understand and </a:t>
            </a:r>
            <a:r>
              <a:rPr lang="en-US" sz="1200" kern="1200" baseline="0" dirty="0" smtClean="0">
                <a:solidFill>
                  <a:schemeClr val="tx1"/>
                </a:solidFill>
                <a:latin typeface="+mn-lt"/>
                <a:ea typeface="+mn-ea"/>
                <a:cs typeface="+mn-cs"/>
              </a:rPr>
              <a:t>describe the </a:t>
            </a:r>
            <a:r>
              <a:rPr lang="en-US" sz="1200" kern="1200" baseline="0" dirty="0" smtClean="0">
                <a:solidFill>
                  <a:schemeClr val="tx1"/>
                </a:solidFill>
                <a:latin typeface="+mn-lt"/>
                <a:ea typeface="+mn-ea"/>
                <a:cs typeface="+mn-cs"/>
              </a:rPr>
              <a:t>differences between two </a:t>
            </a:r>
            <a:r>
              <a:rPr lang="en-US" sz="1200" kern="1200" baseline="0" dirty="0" smtClean="0">
                <a:solidFill>
                  <a:schemeClr val="tx1"/>
                </a:solidFill>
                <a:latin typeface="+mn-lt"/>
                <a:ea typeface="+mn-ea"/>
                <a:cs typeface="+mn-cs"/>
              </a:rPr>
              <a:t>very similar ESDs in the Colorado plateau. On the map, the green lines are MLRA lines, and there are two very similar ecological sites that occur throughout MLRA 35</a:t>
            </a:r>
            <a:r>
              <a:rPr lang="en-US" sz="1200" kern="1200" baseline="0" dirty="0" smtClean="0">
                <a:solidFill>
                  <a:schemeClr val="tx1"/>
                </a:solidFill>
                <a:latin typeface="+mn-lt"/>
                <a:ea typeface="+mn-ea"/>
                <a:cs typeface="+mn-cs"/>
              </a:rPr>
              <a:t>. One of the sites is pictured here, the </a:t>
            </a:r>
            <a:r>
              <a:rPr lang="en-US" sz="1200" kern="1200" baseline="0" dirty="0" err="1" smtClean="0">
                <a:solidFill>
                  <a:schemeClr val="tx1"/>
                </a:solidFill>
                <a:latin typeface="+mn-lt"/>
                <a:ea typeface="+mn-ea"/>
                <a:cs typeface="+mn-cs"/>
              </a:rPr>
              <a:t>Semidesert</a:t>
            </a:r>
            <a:r>
              <a:rPr lang="en-US" sz="1200" kern="1200" baseline="0" dirty="0" smtClean="0">
                <a:solidFill>
                  <a:schemeClr val="tx1"/>
                </a:solidFill>
                <a:latin typeface="+mn-lt"/>
                <a:ea typeface="+mn-ea"/>
                <a:cs typeface="+mn-cs"/>
              </a:rPr>
              <a:t> Sandy Loam (Wyoming big sagebrush) site. It occurs on deep sandy loam soils in the 8-12” precipitation zone. </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11</a:t>
            </a:fld>
            <a:endParaRPr lang="en-US"/>
          </a:p>
        </p:txBody>
      </p:sp>
    </p:spTree>
    <p:extLst>
      <p:ext uri="{BB962C8B-B14F-4D97-AF65-F5344CB8AC3E}">
        <p14:creationId xmlns:p14="http://schemas.microsoft.com/office/powerpoint/2010/main" val="3075848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Here, in the very same area, on the same, or very similar, landforms, is the </a:t>
            </a:r>
            <a:r>
              <a:rPr lang="en-US" sz="1200" kern="1200" baseline="0" dirty="0" err="1" smtClean="0">
                <a:solidFill>
                  <a:schemeClr val="tx1"/>
                </a:solidFill>
                <a:latin typeface="+mn-lt"/>
                <a:ea typeface="+mn-ea"/>
                <a:cs typeface="+mn-cs"/>
              </a:rPr>
              <a:t>Semidesert</a:t>
            </a:r>
            <a:r>
              <a:rPr lang="en-US" sz="1200" kern="1200" baseline="0" dirty="0" smtClean="0">
                <a:solidFill>
                  <a:schemeClr val="tx1"/>
                </a:solidFill>
                <a:latin typeface="+mn-lt"/>
                <a:ea typeface="+mn-ea"/>
                <a:cs typeface="+mn-cs"/>
              </a:rPr>
              <a:t> Sandy Loam (</a:t>
            </a:r>
            <a:r>
              <a:rPr lang="en-US" sz="1200" kern="1200" baseline="0" dirty="0" err="1" smtClean="0">
                <a:solidFill>
                  <a:schemeClr val="tx1"/>
                </a:solidFill>
                <a:latin typeface="+mn-lt"/>
                <a:ea typeface="+mn-ea"/>
                <a:cs typeface="+mn-cs"/>
              </a:rPr>
              <a:t>Fourwing</a:t>
            </a:r>
            <a:r>
              <a:rPr lang="en-US" sz="1200" kern="1200" baseline="0" dirty="0" smtClean="0">
                <a:solidFill>
                  <a:schemeClr val="tx1"/>
                </a:solidFill>
                <a:latin typeface="+mn-lt"/>
                <a:ea typeface="+mn-ea"/>
                <a:cs typeface="+mn-cs"/>
              </a:rPr>
              <a:t> saltbush) ecological site. It also occurs on deep sandy loam soils with few rock fragments in the 8-12” precipitation zone. At this point I would like to point out that these two sites do not always occur together on the landscape, in which case it is easier to tell them apart. But in areas like beef basin, the sagebrush and </a:t>
            </a:r>
            <a:r>
              <a:rPr lang="en-US" sz="1200" kern="1200" baseline="0" dirty="0" err="1" smtClean="0">
                <a:solidFill>
                  <a:schemeClr val="tx1"/>
                </a:solidFill>
                <a:latin typeface="+mn-lt"/>
                <a:ea typeface="+mn-ea"/>
                <a:cs typeface="+mn-cs"/>
              </a:rPr>
              <a:t>fourwing</a:t>
            </a:r>
            <a:r>
              <a:rPr lang="en-US" sz="1200" kern="1200" baseline="0" dirty="0" smtClean="0">
                <a:solidFill>
                  <a:schemeClr val="tx1"/>
                </a:solidFill>
                <a:latin typeface="+mn-lt"/>
                <a:ea typeface="+mn-ea"/>
                <a:cs typeface="+mn-cs"/>
              </a:rPr>
              <a:t> saltbush sites occur together in complex, and we have not had any evidence up to this point as to what it is, specifically, about the soils that makes these two sites exhibit different plant community phases and even different states in the STM.</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12</a:t>
            </a:fld>
            <a:endParaRPr lang="en-US"/>
          </a:p>
        </p:txBody>
      </p:sp>
    </p:spTree>
    <p:extLst>
      <p:ext uri="{BB962C8B-B14F-4D97-AF65-F5344CB8AC3E}">
        <p14:creationId xmlns:p14="http://schemas.microsoft.com/office/powerpoint/2010/main" val="3075848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here are the two sites side by side. On </a:t>
            </a:r>
            <a:r>
              <a:rPr lang="en-US" baseline="0" dirty="0" smtClean="0"/>
              <a:t>the left is the </a:t>
            </a:r>
            <a:r>
              <a:rPr lang="en-US" baseline="0" dirty="0" err="1" smtClean="0"/>
              <a:t>Semidesert</a:t>
            </a:r>
            <a:r>
              <a:rPr lang="en-US" baseline="0" dirty="0" smtClean="0"/>
              <a:t> Sandy Loam (4 wing) site, and on the right is the </a:t>
            </a:r>
            <a:r>
              <a:rPr lang="en-US" baseline="0" dirty="0" err="1" smtClean="0"/>
              <a:t>Semidesert</a:t>
            </a:r>
            <a:r>
              <a:rPr lang="en-US" baseline="0" dirty="0" smtClean="0"/>
              <a:t> Sandy Loam (Wyoming big sagebrush) site. </a:t>
            </a:r>
            <a:r>
              <a:rPr lang="en-US" baseline="0" dirty="0" smtClean="0"/>
              <a:t>The ESDs tell us that both </a:t>
            </a:r>
            <a:r>
              <a:rPr lang="en-US" baseline="0" dirty="0" smtClean="0"/>
              <a:t>sites occur in the same precipitation zone, and the range of variability in soil textures, depths, rock fragments, etc. are </a:t>
            </a:r>
            <a:r>
              <a:rPr lang="en-US" baseline="0" dirty="0" smtClean="0"/>
              <a:t>pretty much identical for the two sites. There is a </a:t>
            </a:r>
            <a:r>
              <a:rPr lang="en-US" baseline="0" dirty="0" smtClean="0"/>
              <a:t>difference, </a:t>
            </a:r>
            <a:r>
              <a:rPr lang="en-US" baseline="0" dirty="0" smtClean="0"/>
              <a:t>as I mentioned, in </a:t>
            </a:r>
            <a:r>
              <a:rPr lang="en-US" baseline="0" dirty="0" smtClean="0"/>
              <a:t>the site potential and </a:t>
            </a:r>
            <a:r>
              <a:rPr lang="en-US" baseline="0" dirty="0" smtClean="0"/>
              <a:t>response to management. </a:t>
            </a:r>
            <a:r>
              <a:rPr lang="en-US" baseline="0" dirty="0" smtClean="0"/>
              <a:t>Site 215 cannot support </a:t>
            </a:r>
            <a:r>
              <a:rPr lang="en-US" baseline="0" dirty="0" smtClean="0"/>
              <a:t>sagebrush, but typically has sparse </a:t>
            </a:r>
            <a:r>
              <a:rPr lang="en-US" baseline="0" dirty="0" err="1" smtClean="0"/>
              <a:t>fourwing</a:t>
            </a:r>
            <a:r>
              <a:rPr lang="en-US" baseline="0" dirty="0" smtClean="0"/>
              <a:t> saltbush and is dominated by perennial warm and cool season grasses. 215 is typically too dry to be </a:t>
            </a:r>
            <a:r>
              <a:rPr lang="en-US" baseline="0" dirty="0" smtClean="0"/>
              <a:t>susceptible to Utah juniper </a:t>
            </a:r>
            <a:r>
              <a:rPr lang="en-US" baseline="0" dirty="0" smtClean="0"/>
              <a:t>invasion, but it can become dominated by invasive annual forbs like Russian thistle. </a:t>
            </a:r>
            <a:r>
              <a:rPr lang="en-US" baseline="0" dirty="0" smtClean="0"/>
              <a:t>Site </a:t>
            </a:r>
            <a:r>
              <a:rPr lang="en-US" baseline="0" dirty="0" smtClean="0"/>
              <a:t>216, on the other hand, supports sagebrush </a:t>
            </a:r>
            <a:r>
              <a:rPr lang="en-US" baseline="0" dirty="0" smtClean="0"/>
              <a:t>with some 4 wing </a:t>
            </a:r>
            <a:r>
              <a:rPr lang="en-US" baseline="0" dirty="0" smtClean="0"/>
              <a:t>saltbush scattered throughout, and unlike 215 it is </a:t>
            </a:r>
            <a:r>
              <a:rPr lang="en-US" baseline="0" dirty="0" smtClean="0"/>
              <a:t>susceptible to juniper invasion and dominance. Yet, our current measurements and descriptions of soils features have not been able to detect a consistent difference between the soils of these two ecological sites</a:t>
            </a:r>
            <a:r>
              <a:rPr lang="en-US" baseline="0" dirty="0" smtClean="0"/>
              <a:t>. Now, we know that sagebrush requires more moisture than </a:t>
            </a:r>
            <a:r>
              <a:rPr lang="en-US" baseline="0" dirty="0" err="1" smtClean="0"/>
              <a:t>fourwing</a:t>
            </a:r>
            <a:r>
              <a:rPr lang="en-US" baseline="0" dirty="0" smtClean="0"/>
              <a:t> saltbush, so we suspect that there may be some measure of increased water holding capacity on the soils with sagebrush, but it is a subsurface change in texture, or some other water-holding soil property? We are also open to the idea that these two ecological sites may not be different sites at all, but simply phases of the same site. Yet, so far the evidence suggests that there are some significant differences in site potential and response to management going on here.</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13</a:t>
            </a:fld>
            <a:endParaRPr lang="en-US"/>
          </a:p>
        </p:txBody>
      </p:sp>
    </p:spTree>
    <p:extLst>
      <p:ext uri="{BB962C8B-B14F-4D97-AF65-F5344CB8AC3E}">
        <p14:creationId xmlns:p14="http://schemas.microsoft.com/office/powerpoint/2010/main" val="3075848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several researchers are interested in the plant community dynamics in the beef basin area, and Gene </a:t>
            </a:r>
            <a:r>
              <a:rPr lang="en-US" baseline="0" dirty="0" err="1" smtClean="0"/>
              <a:t>Schuppe’s</a:t>
            </a:r>
            <a:r>
              <a:rPr lang="en-US" baseline="0" dirty="0" smtClean="0"/>
              <a:t> lab from USU has been particularly gracious in allowing us to use their soils and vegetation data to explore the differences between these two ecological sites. These bar graphs represent the variability in soil textures and soil depth at about 97 points on three ecological sites in the beef basin area. We are mostly interested in site 215 and 216, with site 221 being a very shallow PJ site that just happened to occur on about 5 of the points in the dataset. The ESD was assigned to site 215 or site 216 based on the presence or absence of big sagebrush, since the site descriptions tell us that site 215 is incapable of producing sagebrush. Sites that had only grasses were difficult to assign, but were put into site 215 because it is typically more of a grassland site. Notice that the two texture variables analyzed show that subsoil sand and clay percent are very similar between the site 215 and site. </a:t>
            </a:r>
            <a:endParaRPr lang="en-US" dirty="0"/>
          </a:p>
        </p:txBody>
      </p:sp>
      <p:sp>
        <p:nvSpPr>
          <p:cNvPr id="4" name="Slide Number Placeholder 3"/>
          <p:cNvSpPr>
            <a:spLocks noGrp="1"/>
          </p:cNvSpPr>
          <p:nvPr>
            <p:ph type="sldNum" sz="quarter" idx="10"/>
          </p:nvPr>
        </p:nvSpPr>
        <p:spPr/>
        <p:txBody>
          <a:bodyPr/>
          <a:lstStyle/>
          <a:p>
            <a:fld id="{502F57E4-BF75-4D1C-91E4-42F7B682236B}" type="slidenum">
              <a:rPr lang="en-US" smtClean="0"/>
              <a:t>14</a:t>
            </a:fld>
            <a:endParaRPr lang="en-US"/>
          </a:p>
        </p:txBody>
      </p:sp>
    </p:spTree>
    <p:extLst>
      <p:ext uri="{BB962C8B-B14F-4D97-AF65-F5344CB8AC3E}">
        <p14:creationId xmlns:p14="http://schemas.microsoft.com/office/powerpoint/2010/main" val="307584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5C98F5-C0A5-4A5B-A14B-900698073B68}" type="datetimeFigureOut">
              <a:rPr lang="en-US" smtClean="0"/>
              <a:t>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3697584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5C98F5-C0A5-4A5B-A14B-900698073B68}" type="datetimeFigureOut">
              <a:rPr lang="en-US" smtClean="0"/>
              <a:t>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1719554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5C98F5-C0A5-4A5B-A14B-900698073B68}" type="datetimeFigureOut">
              <a:rPr lang="en-US" smtClean="0"/>
              <a:t>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1246626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5C98F5-C0A5-4A5B-A14B-900698073B68}" type="datetimeFigureOut">
              <a:rPr lang="en-US" smtClean="0"/>
              <a:t>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3071383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5C98F5-C0A5-4A5B-A14B-900698073B68}" type="datetimeFigureOut">
              <a:rPr lang="en-US" smtClean="0"/>
              <a:t>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1493769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05C98F5-C0A5-4A5B-A14B-900698073B68}" type="datetimeFigureOut">
              <a:rPr lang="en-US" smtClean="0"/>
              <a:t>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4175227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05C98F5-C0A5-4A5B-A14B-900698073B68}" type="datetimeFigureOut">
              <a:rPr lang="en-US" smtClean="0"/>
              <a:t>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4232359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05C98F5-C0A5-4A5B-A14B-900698073B68}" type="datetimeFigureOut">
              <a:rPr lang="en-US" smtClean="0"/>
              <a:t>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97384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C98F5-C0A5-4A5B-A14B-900698073B68}" type="datetimeFigureOut">
              <a:rPr lang="en-US" smtClean="0"/>
              <a:t>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294268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5C98F5-C0A5-4A5B-A14B-900698073B68}" type="datetimeFigureOut">
              <a:rPr lang="en-US" smtClean="0"/>
              <a:t>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1698656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5C98F5-C0A5-4A5B-A14B-900698073B68}" type="datetimeFigureOut">
              <a:rPr lang="en-US" smtClean="0"/>
              <a:t>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B4B1F9-3D66-4699-ACA0-AB628FA1FC7A}" type="slidenum">
              <a:rPr lang="en-US" smtClean="0"/>
              <a:t>‹#›</a:t>
            </a:fld>
            <a:endParaRPr lang="en-US"/>
          </a:p>
        </p:txBody>
      </p:sp>
    </p:spTree>
    <p:extLst>
      <p:ext uri="{BB962C8B-B14F-4D97-AF65-F5344CB8AC3E}">
        <p14:creationId xmlns:p14="http://schemas.microsoft.com/office/powerpoint/2010/main" val="3358389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5C98F5-C0A5-4A5B-A14B-900698073B68}" type="datetimeFigureOut">
              <a:rPr lang="en-US" smtClean="0"/>
              <a:t>2/4/2014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B4B1F9-3D66-4699-ACA0-AB628FA1FC7A}" type="slidenum">
              <a:rPr lang="en-US" smtClean="0"/>
              <a:t>‹#›</a:t>
            </a:fld>
            <a:endParaRPr lang="en-US"/>
          </a:p>
        </p:txBody>
      </p:sp>
    </p:spTree>
    <p:extLst>
      <p:ext uri="{BB962C8B-B14F-4D97-AF65-F5344CB8AC3E}">
        <p14:creationId xmlns:p14="http://schemas.microsoft.com/office/powerpoint/2010/main" val="2632221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wav"/><Relationship Id="rId2" Type="http://schemas.microsoft.com/office/2007/relationships/media" Target="../media/media2.wav"/><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wav"/><Relationship Id="rId7" Type="http://schemas.openxmlformats.org/officeDocument/2006/relationships/image" Target="../media/image3.png"/><Relationship Id="rId2" Type="http://schemas.microsoft.com/office/2007/relationships/media" Target="../media/media3.wav"/><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2" Type="http://schemas.microsoft.com/office/2007/relationships/media" Target="../media/media4.wav"/><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av"/><Relationship Id="rId2" Type="http://schemas.microsoft.com/office/2007/relationships/media" Target="../media/media5.wav"/><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audio" Target="../media/media6.wav"/><Relationship Id="rId7" Type="http://schemas.openxmlformats.org/officeDocument/2006/relationships/image" Target="../media/image9.jpeg"/><Relationship Id="rId2" Type="http://schemas.microsoft.com/office/2007/relationships/media" Target="../media/media6.wav"/><Relationship Id="rId1" Type="http://schemas.openxmlformats.org/officeDocument/2006/relationships/tags" Target="../tags/tag5.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audio" Target="../media/media7.wav"/><Relationship Id="rId7" Type="http://schemas.openxmlformats.org/officeDocument/2006/relationships/image" Target="../media/image13.png"/><Relationship Id="rId2" Type="http://schemas.microsoft.com/office/2007/relationships/media" Target="../media/media7.wav"/><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Layout" Target="../slideLayouts/slideLayout6.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audio" Target="../media/media8.wav"/><Relationship Id="rId7" Type="http://schemas.openxmlformats.org/officeDocument/2006/relationships/image" Target="../media/image3.png"/><Relationship Id="rId2" Type="http://schemas.microsoft.com/office/2007/relationships/media" Target="../media/media8.wav"/><Relationship Id="rId1" Type="http://schemas.openxmlformats.org/officeDocument/2006/relationships/tags" Target="../tags/tag7.xml"/><Relationship Id="rId6" Type="http://schemas.openxmlformats.org/officeDocument/2006/relationships/image" Target="../media/image15.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p:spPr>
        <p:txBody>
          <a:bodyPr>
            <a:normAutofit fontScale="90000"/>
          </a:bodyPr>
          <a:lstStyle/>
          <a:p>
            <a:r>
              <a:rPr lang="en-US" dirty="0" smtClean="0"/>
              <a:t>Digital Soil Mapping and Ecological Site Descriptions: the potential</a:t>
            </a:r>
            <a:endParaRPr lang="en-US" dirty="0"/>
          </a:p>
        </p:txBody>
      </p:sp>
      <p:sp>
        <p:nvSpPr>
          <p:cNvPr id="3" name="Subtitle 2"/>
          <p:cNvSpPr>
            <a:spLocks noGrp="1"/>
          </p:cNvSpPr>
          <p:nvPr>
            <p:ph type="subTitle" idx="1"/>
          </p:nvPr>
        </p:nvSpPr>
        <p:spPr>
          <a:xfrm>
            <a:off x="381000" y="2971800"/>
            <a:ext cx="8077200" cy="1752600"/>
          </a:xfrm>
        </p:spPr>
        <p:txBody>
          <a:bodyPr/>
          <a:lstStyle/>
          <a:p>
            <a:r>
              <a:rPr lang="en-US" sz="2600" dirty="0" smtClean="0">
                <a:solidFill>
                  <a:schemeClr val="bg1"/>
                </a:solidFill>
              </a:rPr>
              <a:t>Colby </a:t>
            </a:r>
            <a:r>
              <a:rPr lang="en-US" sz="2600" dirty="0" err="1" smtClean="0">
                <a:solidFill>
                  <a:schemeClr val="bg1"/>
                </a:solidFill>
              </a:rPr>
              <a:t>Brungard</a:t>
            </a:r>
            <a:r>
              <a:rPr lang="en-US" sz="2600" dirty="0" smtClean="0">
                <a:solidFill>
                  <a:schemeClr val="bg1"/>
                </a:solidFill>
              </a:rPr>
              <a:t> - Graduate Student Utah State University</a:t>
            </a:r>
            <a:endParaRPr lang="en-US" sz="2600" dirty="0">
              <a:solidFill>
                <a:schemeClr val="bg1"/>
              </a:solidFill>
            </a:endParaRPr>
          </a:p>
          <a:p>
            <a:r>
              <a:rPr lang="en-US" sz="2600" dirty="0" err="1" smtClean="0">
                <a:solidFill>
                  <a:schemeClr val="bg1"/>
                </a:solidFill>
              </a:rPr>
              <a:t>Jamin</a:t>
            </a:r>
            <a:r>
              <a:rPr lang="en-US" sz="2600" dirty="0" smtClean="0">
                <a:solidFill>
                  <a:schemeClr val="bg1"/>
                </a:solidFill>
              </a:rPr>
              <a:t> </a:t>
            </a:r>
            <a:r>
              <a:rPr lang="en-US" sz="2600" dirty="0" err="1" smtClean="0">
                <a:solidFill>
                  <a:schemeClr val="bg1"/>
                </a:solidFill>
              </a:rPr>
              <a:t>Johanson</a:t>
            </a:r>
            <a:r>
              <a:rPr lang="en-US" sz="2600" dirty="0" smtClean="0">
                <a:solidFill>
                  <a:schemeClr val="bg1"/>
                </a:solidFill>
              </a:rPr>
              <a:t> - NRCS-UT Rangeland Specialist</a:t>
            </a:r>
          </a:p>
        </p:txBody>
      </p:sp>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84840" y="6400800"/>
            <a:ext cx="3459160" cy="333757"/>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65791720"/>
      </p:ext>
    </p:extLst>
  </p:cSld>
  <p:clrMapOvr>
    <a:masterClrMapping/>
  </p:clrMapOvr>
  <mc:AlternateContent xmlns:mc="http://schemas.openxmlformats.org/markup-compatibility/2006" xmlns:p14="http://schemas.microsoft.com/office/powerpoint/2010/main">
    <mc:Choice Requires="p14">
      <p:transition spd="slow" p14:dur="2000" advTm="15330"/>
    </mc:Choice>
    <mc:Fallback xmlns="">
      <p:transition spd="slow" advTm="15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G:\ESD_development\035X\R035XY216UT\Data\Beef Basin data and Photos\Photos\Cattle-Deer Exclosure (2).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1" y="2137"/>
            <a:ext cx="9143999" cy="6857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t>ESDs summarize landscape variability</a:t>
            </a:r>
            <a:endParaRPr lang="en-US" dirty="0"/>
          </a:p>
        </p:txBody>
      </p:sp>
      <p:sp>
        <p:nvSpPr>
          <p:cNvPr id="4" name="Content Placeholder 3"/>
          <p:cNvSpPr>
            <a:spLocks noGrp="1"/>
          </p:cNvSpPr>
          <p:nvPr>
            <p:ph idx="1"/>
          </p:nvPr>
        </p:nvSpPr>
        <p:spPr>
          <a:xfrm>
            <a:off x="457200" y="2383972"/>
            <a:ext cx="8229600" cy="4071257"/>
          </a:xfrm>
          <a:solidFill>
            <a:schemeClr val="bg1">
              <a:alpha val="54000"/>
            </a:schemeClr>
          </a:solidFill>
        </p:spPr>
        <p:txBody>
          <a:bodyPr>
            <a:normAutofit fontScale="92500"/>
          </a:bodyPr>
          <a:lstStyle/>
          <a:p>
            <a:r>
              <a:rPr lang="en-US" dirty="0"/>
              <a:t>ESDs are powerful because they summarize important and repeatable landscape patterns</a:t>
            </a:r>
          </a:p>
          <a:p>
            <a:r>
              <a:rPr lang="en-US" dirty="0"/>
              <a:t>ESDs are limited when site concepts overlap, such that one site is easily confused with another</a:t>
            </a:r>
          </a:p>
          <a:p>
            <a:r>
              <a:rPr lang="en-US" dirty="0"/>
              <a:t>We often lack sufficient data to consistently distinguish ES based on edaphic features</a:t>
            </a:r>
          </a:p>
          <a:p>
            <a:r>
              <a:rPr lang="en-US" dirty="0"/>
              <a:t>DSM can help define and refine the range of variability of important soil properties.</a:t>
            </a:r>
          </a:p>
          <a:p>
            <a:endParaRPr lang="en-US" dirty="0"/>
          </a:p>
        </p:txBody>
      </p:sp>
    </p:spTree>
    <p:extLst>
      <p:ext uri="{BB962C8B-B14F-4D97-AF65-F5344CB8AC3E}">
        <p14:creationId xmlns:p14="http://schemas.microsoft.com/office/powerpoint/2010/main" val="4243273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G:\ESD_development\035X\R035XY216UT\Data\Beef Basin data and Photos\Photos\Cattle-Deer Exclosure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137"/>
            <a:ext cx="9143999" cy="6857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Refining ESD Concepts with DSM</a:t>
            </a:r>
            <a:endParaRPr lang="en-US" dirty="0"/>
          </a:p>
        </p:txBody>
      </p:sp>
      <p:sp>
        <p:nvSpPr>
          <p:cNvPr id="3" name="Content Placeholder 2"/>
          <p:cNvSpPr>
            <a:spLocks noGrp="1"/>
          </p:cNvSpPr>
          <p:nvPr>
            <p:ph idx="1"/>
          </p:nvPr>
        </p:nvSpPr>
        <p:spPr>
          <a:xfrm>
            <a:off x="3796750" y="5844208"/>
            <a:ext cx="1711421" cy="894049"/>
          </a:xfrm>
          <a:solidFill>
            <a:schemeClr val="bg1">
              <a:alpha val="58000"/>
            </a:schemeClr>
          </a:solidFill>
        </p:spPr>
        <p:txBody>
          <a:bodyPr>
            <a:normAutofit fontScale="92500" lnSpcReduction="10000"/>
          </a:bodyPr>
          <a:lstStyle/>
          <a:p>
            <a:pPr marL="0" indent="0">
              <a:buNone/>
            </a:pPr>
            <a:r>
              <a:rPr lang="en-US" sz="2800" b="1" dirty="0" smtClean="0"/>
              <a:t>Beef Basin</a:t>
            </a:r>
          </a:p>
          <a:p>
            <a:pPr marL="0" indent="0">
              <a:buNone/>
            </a:pPr>
            <a:r>
              <a:rPr lang="en-US" sz="2800" b="1" dirty="0" smtClean="0"/>
              <a:t>Study Area</a:t>
            </a:r>
            <a:endParaRPr lang="en-US" sz="2800" b="1" dirty="0"/>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768" t="12854" r="41050" b="7980"/>
          <a:stretch/>
        </p:blipFill>
        <p:spPr bwMode="auto">
          <a:xfrm>
            <a:off x="235973" y="2524539"/>
            <a:ext cx="3315885" cy="413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flipV="1">
            <a:off x="3001619" y="5834269"/>
            <a:ext cx="824948"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 name="TextBox 3"/>
          <p:cNvSpPr txBox="1"/>
          <p:nvPr/>
        </p:nvSpPr>
        <p:spPr>
          <a:xfrm>
            <a:off x="3826567" y="3733800"/>
            <a:ext cx="5067062" cy="646331"/>
          </a:xfrm>
          <a:prstGeom prst="rect">
            <a:avLst/>
          </a:prstGeom>
          <a:solidFill>
            <a:schemeClr val="bg1">
              <a:alpha val="68000"/>
            </a:schemeClr>
          </a:solidFill>
        </p:spPr>
        <p:txBody>
          <a:bodyPr wrap="square" rtlCol="0">
            <a:spAutoFit/>
          </a:bodyPr>
          <a:lstStyle/>
          <a:p>
            <a:r>
              <a:rPr lang="en-US" b="1" dirty="0" err="1" smtClean="0"/>
              <a:t>Semidesert</a:t>
            </a:r>
            <a:r>
              <a:rPr lang="en-US" b="1" dirty="0" smtClean="0"/>
              <a:t> Sandy Loam (Wyoming big sagebrush)</a:t>
            </a:r>
          </a:p>
          <a:p>
            <a:r>
              <a:rPr lang="en-US" b="1" dirty="0" smtClean="0"/>
              <a:t>Site R035XY216UT</a:t>
            </a:r>
            <a:endParaRPr lang="en-US" b="1" dirty="0"/>
          </a:p>
        </p:txBody>
      </p:sp>
    </p:spTree>
    <p:extLst>
      <p:ext uri="{BB962C8B-B14F-4D97-AF65-F5344CB8AC3E}">
        <p14:creationId xmlns:p14="http://schemas.microsoft.com/office/powerpoint/2010/main" val="1725482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G:\ESD_development\035X\R035XY216UT\Data\Beef Basin data and Photos\Photos\Cattle Exclosure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8081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46032"/>
            <a:ext cx="8229600" cy="1143000"/>
          </a:xfrm>
        </p:spPr>
        <p:txBody>
          <a:bodyPr/>
          <a:lstStyle/>
          <a:p>
            <a:r>
              <a:rPr lang="en-US" dirty="0" smtClean="0"/>
              <a:t>Refining ESD Concepts with DSM</a:t>
            </a:r>
            <a:endParaRPr lang="en-US" dirty="0"/>
          </a:p>
        </p:txBody>
      </p:sp>
      <p:sp>
        <p:nvSpPr>
          <p:cNvPr id="3" name="Content Placeholder 2"/>
          <p:cNvSpPr>
            <a:spLocks noGrp="1"/>
          </p:cNvSpPr>
          <p:nvPr>
            <p:ph idx="1"/>
          </p:nvPr>
        </p:nvSpPr>
        <p:spPr>
          <a:xfrm>
            <a:off x="3796750" y="5844208"/>
            <a:ext cx="1711421" cy="894049"/>
          </a:xfrm>
          <a:solidFill>
            <a:schemeClr val="bg1">
              <a:alpha val="58000"/>
            </a:schemeClr>
          </a:solidFill>
        </p:spPr>
        <p:txBody>
          <a:bodyPr>
            <a:normAutofit fontScale="92500" lnSpcReduction="10000"/>
          </a:bodyPr>
          <a:lstStyle/>
          <a:p>
            <a:pPr marL="0" indent="0">
              <a:buNone/>
            </a:pPr>
            <a:r>
              <a:rPr lang="en-US" sz="2800" b="1" dirty="0" smtClean="0"/>
              <a:t>Beef Basin</a:t>
            </a:r>
          </a:p>
          <a:p>
            <a:pPr marL="0" indent="0">
              <a:buNone/>
            </a:pPr>
            <a:r>
              <a:rPr lang="en-US" sz="2800" b="1" dirty="0" smtClean="0"/>
              <a:t>Study Area</a:t>
            </a:r>
            <a:endParaRPr lang="en-US" sz="2800" b="1" dirty="0"/>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768" t="12854" r="41050" b="7980"/>
          <a:stretch/>
        </p:blipFill>
        <p:spPr bwMode="auto">
          <a:xfrm>
            <a:off x="235973" y="2524539"/>
            <a:ext cx="3315885" cy="413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flipV="1">
            <a:off x="3001619" y="5834269"/>
            <a:ext cx="824948"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826567" y="3733800"/>
            <a:ext cx="5067062" cy="646331"/>
          </a:xfrm>
          <a:prstGeom prst="rect">
            <a:avLst/>
          </a:prstGeom>
          <a:solidFill>
            <a:schemeClr val="bg1">
              <a:alpha val="68000"/>
            </a:schemeClr>
          </a:solidFill>
        </p:spPr>
        <p:txBody>
          <a:bodyPr wrap="square" rtlCol="0">
            <a:spAutoFit/>
          </a:bodyPr>
          <a:lstStyle/>
          <a:p>
            <a:r>
              <a:rPr lang="en-US" b="1" dirty="0" err="1" smtClean="0"/>
              <a:t>Semidesert</a:t>
            </a:r>
            <a:r>
              <a:rPr lang="en-US" b="1" dirty="0" smtClean="0"/>
              <a:t> Sandy Loam (</a:t>
            </a:r>
            <a:r>
              <a:rPr lang="en-US" b="1" dirty="0" err="1" smtClean="0"/>
              <a:t>Fourwing</a:t>
            </a:r>
            <a:r>
              <a:rPr lang="en-US" b="1" dirty="0" smtClean="0"/>
              <a:t> Saltbush)</a:t>
            </a:r>
          </a:p>
          <a:p>
            <a:r>
              <a:rPr lang="en-US" b="1" dirty="0" smtClean="0"/>
              <a:t>Site R035XY215UT</a:t>
            </a:r>
            <a:endParaRPr lang="en-US" b="1" dirty="0"/>
          </a:p>
        </p:txBody>
      </p:sp>
    </p:spTree>
    <p:extLst>
      <p:ext uri="{BB962C8B-B14F-4D97-AF65-F5344CB8AC3E}">
        <p14:creationId xmlns:p14="http://schemas.microsoft.com/office/powerpoint/2010/main" val="2510287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7632"/>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smtClean="0"/>
              <a:t>Refining </a:t>
            </a:r>
            <a:r>
              <a:rPr lang="en-US" dirty="0" err="1" smtClean="0"/>
              <a:t>Ecosite</a:t>
            </a:r>
            <a:r>
              <a:rPr lang="en-US" dirty="0" smtClean="0"/>
              <a:t> Concepts with DSM</a:t>
            </a:r>
            <a:endParaRPr lang="en-US" dirty="0"/>
          </a:p>
        </p:txBody>
      </p:sp>
      <p:sp>
        <p:nvSpPr>
          <p:cNvPr id="3" name="Content Placeholder 2"/>
          <p:cNvSpPr>
            <a:spLocks noGrp="1"/>
          </p:cNvSpPr>
          <p:nvPr>
            <p:ph idx="1"/>
          </p:nvPr>
        </p:nvSpPr>
        <p:spPr>
          <a:xfrm>
            <a:off x="457199" y="1441176"/>
            <a:ext cx="8407101" cy="2037521"/>
          </a:xfrm>
        </p:spPr>
        <p:txBody>
          <a:bodyPr>
            <a:normAutofit fontScale="92500"/>
          </a:bodyPr>
          <a:lstStyle/>
          <a:p>
            <a:pPr marL="0" indent="0">
              <a:buNone/>
            </a:pPr>
            <a:r>
              <a:rPr lang="en-US" dirty="0" smtClean="0"/>
              <a:t>What is the difference between these two ESs?</a:t>
            </a:r>
          </a:p>
          <a:p>
            <a:pPr lvl="1"/>
            <a:r>
              <a:rPr lang="en-US" sz="2400" dirty="0" smtClean="0"/>
              <a:t>Same, precipitation zone, soil texture, depth, rock fragments, etc. </a:t>
            </a:r>
          </a:p>
          <a:p>
            <a:pPr lvl="1"/>
            <a:r>
              <a:rPr lang="en-US" sz="2400" dirty="0" smtClean="0"/>
              <a:t>Even correlated to some of the same soil series!</a:t>
            </a:r>
          </a:p>
          <a:p>
            <a:pPr lvl="1"/>
            <a:r>
              <a:rPr lang="en-US" sz="2400" u="sng" dirty="0" smtClean="0"/>
              <a:t>But</a:t>
            </a:r>
            <a:r>
              <a:rPr lang="en-US" sz="2400" dirty="0" smtClean="0"/>
              <a:t>, the reference plant communities and STMs are different</a:t>
            </a:r>
          </a:p>
        </p:txBody>
      </p:sp>
      <p:grpSp>
        <p:nvGrpSpPr>
          <p:cNvPr id="5" name="Group 4"/>
          <p:cNvGrpSpPr/>
          <p:nvPr/>
        </p:nvGrpSpPr>
        <p:grpSpPr>
          <a:xfrm>
            <a:off x="4655389" y="3482011"/>
            <a:ext cx="4488611" cy="3291103"/>
            <a:chOff x="99391" y="3468757"/>
            <a:chExt cx="4488611" cy="3291103"/>
          </a:xfrm>
        </p:grpSpPr>
        <p:pic>
          <p:nvPicPr>
            <p:cNvPr id="1027" name="Picture 3" descr="G:\ESD_development\035X\R035XY216UT\Data\Beef Basin data and Photos\Photos\Cattle-Deer Exclosure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91" y="3468757"/>
              <a:ext cx="4388704" cy="32911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9149" y="3468757"/>
              <a:ext cx="4448853" cy="369332"/>
            </a:xfrm>
            <a:prstGeom prst="rect">
              <a:avLst/>
            </a:prstGeom>
            <a:noFill/>
          </p:spPr>
          <p:txBody>
            <a:bodyPr wrap="square" rtlCol="0">
              <a:spAutoFit/>
            </a:bodyPr>
            <a:lstStyle/>
            <a:p>
              <a:r>
                <a:rPr lang="en-US" dirty="0" err="1" smtClean="0"/>
                <a:t>Semidesert</a:t>
              </a:r>
              <a:r>
                <a:rPr lang="en-US" dirty="0" smtClean="0"/>
                <a:t> Sandy Loam (Wyoming big sage)</a:t>
              </a:r>
              <a:endParaRPr lang="en-US" dirty="0"/>
            </a:p>
          </p:txBody>
        </p:sp>
      </p:grpSp>
      <p:pic>
        <p:nvPicPr>
          <p:cNvPr id="2050" name="Picture 2" descr="G:\ESD_development\035X\R035XY216UT\Data\Beef Basin data and Photos\Photos\Cattle Exclosure (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707" y="3478697"/>
            <a:ext cx="4387036" cy="32898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06536" y="3482011"/>
            <a:ext cx="4448853" cy="369332"/>
          </a:xfrm>
          <a:prstGeom prst="rect">
            <a:avLst/>
          </a:prstGeom>
          <a:noFill/>
        </p:spPr>
        <p:txBody>
          <a:bodyPr wrap="square" rtlCol="0">
            <a:spAutoFit/>
          </a:bodyPr>
          <a:lstStyle/>
          <a:p>
            <a:r>
              <a:rPr lang="en-US" dirty="0" err="1" smtClean="0"/>
              <a:t>Semidesert</a:t>
            </a:r>
            <a:r>
              <a:rPr lang="en-US" dirty="0" smtClean="0"/>
              <a:t> Sandy Loam (</a:t>
            </a:r>
            <a:r>
              <a:rPr lang="en-US" dirty="0" err="1" smtClean="0"/>
              <a:t>Fourwing</a:t>
            </a:r>
            <a:r>
              <a:rPr lang="en-US" dirty="0" smtClean="0"/>
              <a:t> saltbush)</a:t>
            </a:r>
            <a:endParaRPr lang="en-US" dirty="0"/>
          </a:p>
        </p:txBody>
      </p:sp>
      <p:sp>
        <p:nvSpPr>
          <p:cNvPr id="10" name="TextBox 9"/>
          <p:cNvSpPr txBox="1"/>
          <p:nvPr/>
        </p:nvSpPr>
        <p:spPr>
          <a:xfrm>
            <a:off x="206536" y="3851343"/>
            <a:ext cx="1031295"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smtClean="0"/>
              <a:t>Site 215</a:t>
            </a:r>
            <a:endParaRPr lang="en-US" dirty="0"/>
          </a:p>
        </p:txBody>
      </p:sp>
      <p:sp>
        <p:nvSpPr>
          <p:cNvPr id="11" name="TextBox 10"/>
          <p:cNvSpPr txBox="1"/>
          <p:nvPr/>
        </p:nvSpPr>
        <p:spPr>
          <a:xfrm>
            <a:off x="4727420" y="3853234"/>
            <a:ext cx="1031295"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smtClean="0"/>
              <a:t>Site 216</a:t>
            </a:r>
            <a:endParaRPr lang="en-US" dirty="0"/>
          </a:p>
        </p:txBody>
      </p:sp>
    </p:spTree>
    <p:extLst>
      <p:ext uri="{BB962C8B-B14F-4D97-AF65-F5344CB8AC3E}">
        <p14:creationId xmlns:p14="http://schemas.microsoft.com/office/powerpoint/2010/main" val="1210782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7632"/>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smtClean="0"/>
              <a:t>Refining </a:t>
            </a:r>
            <a:r>
              <a:rPr lang="en-US" dirty="0" err="1" smtClean="0"/>
              <a:t>Ecosite</a:t>
            </a:r>
            <a:r>
              <a:rPr lang="en-US" dirty="0" smtClean="0"/>
              <a:t> Concepts with DSM</a:t>
            </a:r>
            <a:endParaRPr lang="en-US" dirty="0"/>
          </a:p>
        </p:txBody>
      </p:sp>
      <p:sp>
        <p:nvSpPr>
          <p:cNvPr id="3" name="Content Placeholder 2"/>
          <p:cNvSpPr>
            <a:spLocks noGrp="1"/>
          </p:cNvSpPr>
          <p:nvPr>
            <p:ph idx="1"/>
          </p:nvPr>
        </p:nvSpPr>
        <p:spPr>
          <a:xfrm>
            <a:off x="457200" y="1441176"/>
            <a:ext cx="8229600" cy="2037521"/>
          </a:xfrm>
        </p:spPr>
        <p:txBody>
          <a:bodyPr/>
          <a:lstStyle/>
          <a:p>
            <a:pPr marL="0" indent="0">
              <a:buNone/>
            </a:pPr>
            <a:r>
              <a:rPr lang="en-US" dirty="0" smtClean="0"/>
              <a:t>What is the difference between these two ESs?</a:t>
            </a:r>
          </a:p>
        </p:txBody>
      </p:sp>
      <p:grpSp>
        <p:nvGrpSpPr>
          <p:cNvPr id="12" name="Group 11"/>
          <p:cNvGrpSpPr/>
          <p:nvPr/>
        </p:nvGrpSpPr>
        <p:grpSpPr>
          <a:xfrm>
            <a:off x="6077637" y="2178624"/>
            <a:ext cx="2799432" cy="3201163"/>
            <a:chOff x="318051" y="2168799"/>
            <a:chExt cx="2799432" cy="3201163"/>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187" t="21354" r="22196" b="21763"/>
            <a:stretch/>
          </p:blipFill>
          <p:spPr bwMode="auto">
            <a:xfrm>
              <a:off x="318051" y="2464903"/>
              <a:ext cx="2799432" cy="2381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75252" y="4846742"/>
              <a:ext cx="487018" cy="523220"/>
            </a:xfrm>
            <a:prstGeom prst="rect">
              <a:avLst/>
            </a:prstGeom>
            <a:noFill/>
          </p:spPr>
          <p:txBody>
            <a:bodyPr wrap="square" rtlCol="0">
              <a:spAutoFit/>
            </a:bodyPr>
            <a:lstStyle/>
            <a:p>
              <a:r>
                <a:rPr lang="en-US" sz="1400" dirty="0" smtClean="0"/>
                <a:t>Site215</a:t>
              </a:r>
              <a:endParaRPr lang="en-US" sz="1400" dirty="0"/>
            </a:p>
          </p:txBody>
        </p:sp>
        <p:sp>
          <p:nvSpPr>
            <p:cNvPr id="17" name="TextBox 16"/>
            <p:cNvSpPr txBox="1"/>
            <p:nvPr/>
          </p:nvSpPr>
          <p:spPr>
            <a:xfrm>
              <a:off x="1543870" y="4840118"/>
              <a:ext cx="487018" cy="523220"/>
            </a:xfrm>
            <a:prstGeom prst="rect">
              <a:avLst/>
            </a:prstGeom>
            <a:noFill/>
          </p:spPr>
          <p:txBody>
            <a:bodyPr wrap="square" rtlCol="0">
              <a:spAutoFit/>
            </a:bodyPr>
            <a:lstStyle/>
            <a:p>
              <a:r>
                <a:rPr lang="en-US" sz="1400" dirty="0" smtClean="0"/>
                <a:t>Site216</a:t>
              </a:r>
              <a:endParaRPr lang="en-US" sz="1400" dirty="0"/>
            </a:p>
          </p:txBody>
        </p:sp>
        <p:sp>
          <p:nvSpPr>
            <p:cNvPr id="20" name="TextBox 19"/>
            <p:cNvSpPr txBox="1"/>
            <p:nvPr/>
          </p:nvSpPr>
          <p:spPr>
            <a:xfrm>
              <a:off x="2312488" y="4843433"/>
              <a:ext cx="487018" cy="523220"/>
            </a:xfrm>
            <a:prstGeom prst="rect">
              <a:avLst/>
            </a:prstGeom>
            <a:noFill/>
          </p:spPr>
          <p:txBody>
            <a:bodyPr wrap="square" rtlCol="0">
              <a:spAutoFit/>
            </a:bodyPr>
            <a:lstStyle/>
            <a:p>
              <a:r>
                <a:rPr lang="en-US" sz="1400" dirty="0" smtClean="0"/>
                <a:t>Site221</a:t>
              </a:r>
              <a:endParaRPr lang="en-US" sz="1400" dirty="0"/>
            </a:p>
          </p:txBody>
        </p:sp>
        <p:sp>
          <p:nvSpPr>
            <p:cNvPr id="23" name="TextBox 22"/>
            <p:cNvSpPr txBox="1"/>
            <p:nvPr/>
          </p:nvSpPr>
          <p:spPr>
            <a:xfrm>
              <a:off x="1403059" y="2168799"/>
              <a:ext cx="1152938" cy="307777"/>
            </a:xfrm>
            <a:prstGeom prst="rect">
              <a:avLst/>
            </a:prstGeom>
            <a:noFill/>
          </p:spPr>
          <p:txBody>
            <a:bodyPr wrap="square" rtlCol="0">
              <a:spAutoFit/>
            </a:bodyPr>
            <a:lstStyle/>
            <a:p>
              <a:r>
                <a:rPr lang="en-US" sz="1400" dirty="0" smtClean="0"/>
                <a:t>Soil Depth</a:t>
              </a:r>
              <a:endParaRPr lang="en-US" sz="1400" dirty="0"/>
            </a:p>
          </p:txBody>
        </p:sp>
      </p:grpSp>
      <p:grpSp>
        <p:nvGrpSpPr>
          <p:cNvPr id="10" name="Group 9"/>
          <p:cNvGrpSpPr/>
          <p:nvPr/>
        </p:nvGrpSpPr>
        <p:grpSpPr>
          <a:xfrm>
            <a:off x="3091072" y="2147192"/>
            <a:ext cx="2980177" cy="3222776"/>
            <a:chOff x="3091072" y="2147192"/>
            <a:chExt cx="2980177" cy="3222776"/>
          </a:xfrm>
        </p:grpSpPr>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3219" t="23031" r="20858" b="20179"/>
            <a:stretch/>
          </p:blipFill>
          <p:spPr bwMode="auto">
            <a:xfrm>
              <a:off x="3091072" y="2464903"/>
              <a:ext cx="2980177" cy="2381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3640999" y="4840118"/>
              <a:ext cx="487018" cy="523220"/>
            </a:xfrm>
            <a:prstGeom prst="rect">
              <a:avLst/>
            </a:prstGeom>
            <a:noFill/>
          </p:spPr>
          <p:txBody>
            <a:bodyPr wrap="square" rtlCol="0">
              <a:spAutoFit/>
            </a:bodyPr>
            <a:lstStyle/>
            <a:p>
              <a:r>
                <a:rPr lang="en-US" sz="1400" dirty="0" smtClean="0"/>
                <a:t>Site215</a:t>
              </a:r>
              <a:endParaRPr lang="en-US" sz="1400" dirty="0"/>
            </a:p>
          </p:txBody>
        </p:sp>
        <p:sp>
          <p:nvSpPr>
            <p:cNvPr id="18" name="TextBox 17"/>
            <p:cNvSpPr txBox="1"/>
            <p:nvPr/>
          </p:nvSpPr>
          <p:spPr>
            <a:xfrm>
              <a:off x="4409617" y="4843433"/>
              <a:ext cx="487018" cy="523220"/>
            </a:xfrm>
            <a:prstGeom prst="rect">
              <a:avLst/>
            </a:prstGeom>
            <a:noFill/>
          </p:spPr>
          <p:txBody>
            <a:bodyPr wrap="square" rtlCol="0">
              <a:spAutoFit/>
            </a:bodyPr>
            <a:lstStyle/>
            <a:p>
              <a:r>
                <a:rPr lang="en-US" sz="1400" dirty="0" smtClean="0"/>
                <a:t>Site216</a:t>
              </a:r>
              <a:endParaRPr lang="en-US" sz="1400" dirty="0"/>
            </a:p>
          </p:txBody>
        </p:sp>
        <p:sp>
          <p:nvSpPr>
            <p:cNvPr id="21" name="TextBox 20"/>
            <p:cNvSpPr txBox="1"/>
            <p:nvPr/>
          </p:nvSpPr>
          <p:spPr>
            <a:xfrm>
              <a:off x="5198113" y="4846748"/>
              <a:ext cx="487018" cy="523220"/>
            </a:xfrm>
            <a:prstGeom prst="rect">
              <a:avLst/>
            </a:prstGeom>
            <a:noFill/>
          </p:spPr>
          <p:txBody>
            <a:bodyPr wrap="square" rtlCol="0">
              <a:spAutoFit/>
            </a:bodyPr>
            <a:lstStyle/>
            <a:p>
              <a:r>
                <a:rPr lang="en-US" sz="1400" dirty="0" smtClean="0"/>
                <a:t>Site221</a:t>
              </a:r>
              <a:endParaRPr lang="en-US" sz="1400" dirty="0"/>
            </a:p>
          </p:txBody>
        </p:sp>
        <p:sp>
          <p:nvSpPr>
            <p:cNvPr id="24" name="TextBox 23"/>
            <p:cNvSpPr txBox="1"/>
            <p:nvPr/>
          </p:nvSpPr>
          <p:spPr>
            <a:xfrm>
              <a:off x="4004691" y="2147192"/>
              <a:ext cx="1152938" cy="307777"/>
            </a:xfrm>
            <a:prstGeom prst="rect">
              <a:avLst/>
            </a:prstGeom>
            <a:noFill/>
          </p:spPr>
          <p:txBody>
            <a:bodyPr wrap="square" rtlCol="0">
              <a:spAutoFit/>
            </a:bodyPr>
            <a:lstStyle/>
            <a:p>
              <a:r>
                <a:rPr lang="en-US" sz="1400" dirty="0" smtClean="0"/>
                <a:t>Max Clay %</a:t>
              </a:r>
              <a:endParaRPr lang="en-US" sz="1400" dirty="0"/>
            </a:p>
          </p:txBody>
        </p:sp>
      </p:grpSp>
      <p:grpSp>
        <p:nvGrpSpPr>
          <p:cNvPr id="11" name="Group 10"/>
          <p:cNvGrpSpPr/>
          <p:nvPr/>
        </p:nvGrpSpPr>
        <p:grpSpPr>
          <a:xfrm>
            <a:off x="231818" y="2147192"/>
            <a:ext cx="2980387" cy="3229063"/>
            <a:chOff x="6030192" y="2140905"/>
            <a:chExt cx="2980387" cy="3229063"/>
          </a:xfrm>
        </p:grpSpPr>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3380" t="25508" r="20441" b="16886"/>
            <a:stretch/>
          </p:blipFill>
          <p:spPr bwMode="auto">
            <a:xfrm>
              <a:off x="6030192" y="2454969"/>
              <a:ext cx="2980387" cy="2405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566380" y="4843433"/>
              <a:ext cx="487018" cy="523220"/>
            </a:xfrm>
            <a:prstGeom prst="rect">
              <a:avLst/>
            </a:prstGeom>
            <a:noFill/>
          </p:spPr>
          <p:txBody>
            <a:bodyPr wrap="square" rtlCol="0">
              <a:spAutoFit/>
            </a:bodyPr>
            <a:lstStyle/>
            <a:p>
              <a:r>
                <a:rPr lang="en-US" sz="1400" dirty="0" smtClean="0"/>
                <a:t>Site215</a:t>
              </a:r>
              <a:endParaRPr lang="en-US" sz="1400" dirty="0"/>
            </a:p>
          </p:txBody>
        </p:sp>
        <p:sp>
          <p:nvSpPr>
            <p:cNvPr id="19" name="TextBox 18"/>
            <p:cNvSpPr txBox="1"/>
            <p:nvPr/>
          </p:nvSpPr>
          <p:spPr>
            <a:xfrm>
              <a:off x="7334998" y="4846748"/>
              <a:ext cx="487018" cy="523220"/>
            </a:xfrm>
            <a:prstGeom prst="rect">
              <a:avLst/>
            </a:prstGeom>
            <a:noFill/>
          </p:spPr>
          <p:txBody>
            <a:bodyPr wrap="square" rtlCol="0">
              <a:spAutoFit/>
            </a:bodyPr>
            <a:lstStyle/>
            <a:p>
              <a:r>
                <a:rPr lang="en-US" sz="1400" dirty="0" smtClean="0"/>
                <a:t>Site216</a:t>
              </a:r>
              <a:endParaRPr lang="en-US" sz="1400" dirty="0"/>
            </a:p>
          </p:txBody>
        </p:sp>
        <p:sp>
          <p:nvSpPr>
            <p:cNvPr id="22" name="TextBox 21"/>
            <p:cNvSpPr txBox="1"/>
            <p:nvPr/>
          </p:nvSpPr>
          <p:spPr>
            <a:xfrm>
              <a:off x="8113555" y="4840124"/>
              <a:ext cx="487018" cy="523220"/>
            </a:xfrm>
            <a:prstGeom prst="rect">
              <a:avLst/>
            </a:prstGeom>
            <a:noFill/>
          </p:spPr>
          <p:txBody>
            <a:bodyPr wrap="square" rtlCol="0">
              <a:spAutoFit/>
            </a:bodyPr>
            <a:lstStyle/>
            <a:p>
              <a:r>
                <a:rPr lang="en-US" sz="1400" dirty="0" smtClean="0"/>
                <a:t>Site221</a:t>
              </a:r>
              <a:endParaRPr lang="en-US" sz="1400" dirty="0"/>
            </a:p>
          </p:txBody>
        </p:sp>
        <p:sp>
          <p:nvSpPr>
            <p:cNvPr id="25" name="TextBox 24"/>
            <p:cNvSpPr txBox="1"/>
            <p:nvPr/>
          </p:nvSpPr>
          <p:spPr>
            <a:xfrm>
              <a:off x="6943916" y="2140905"/>
              <a:ext cx="1152938" cy="307777"/>
            </a:xfrm>
            <a:prstGeom prst="rect">
              <a:avLst/>
            </a:prstGeom>
            <a:noFill/>
          </p:spPr>
          <p:txBody>
            <a:bodyPr wrap="square" rtlCol="0">
              <a:spAutoFit/>
            </a:bodyPr>
            <a:lstStyle/>
            <a:p>
              <a:r>
                <a:rPr lang="en-US" sz="1400" dirty="0" smtClean="0"/>
                <a:t>Max Sand %</a:t>
              </a:r>
              <a:endParaRPr lang="en-US" sz="1400" dirty="0"/>
            </a:p>
          </p:txBody>
        </p:sp>
      </p:grpSp>
    </p:spTree>
    <p:extLst>
      <p:ext uri="{BB962C8B-B14F-4D97-AF65-F5344CB8AC3E}">
        <p14:creationId xmlns:p14="http://schemas.microsoft.com/office/powerpoint/2010/main" val="1055046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7632"/>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smtClean="0"/>
              <a:t>Refining </a:t>
            </a:r>
            <a:r>
              <a:rPr lang="en-US" dirty="0" err="1" smtClean="0"/>
              <a:t>Ecosite</a:t>
            </a:r>
            <a:r>
              <a:rPr lang="en-US" dirty="0" smtClean="0"/>
              <a:t> Concepts with DSM</a:t>
            </a:r>
            <a:endParaRPr lang="en-US" dirty="0"/>
          </a:p>
        </p:txBody>
      </p:sp>
      <p:sp>
        <p:nvSpPr>
          <p:cNvPr id="3" name="Content Placeholder 2"/>
          <p:cNvSpPr>
            <a:spLocks noGrp="1"/>
          </p:cNvSpPr>
          <p:nvPr>
            <p:ph idx="1"/>
          </p:nvPr>
        </p:nvSpPr>
        <p:spPr>
          <a:xfrm>
            <a:off x="457200" y="1441176"/>
            <a:ext cx="8229600" cy="2037521"/>
          </a:xfrm>
        </p:spPr>
        <p:txBody>
          <a:bodyPr/>
          <a:lstStyle/>
          <a:p>
            <a:pPr marL="0" indent="0">
              <a:buNone/>
            </a:pPr>
            <a:r>
              <a:rPr lang="en-US" dirty="0" smtClean="0"/>
              <a:t>What is the difference between these two ESs?</a:t>
            </a:r>
          </a:p>
        </p:txBody>
      </p:sp>
      <p:grpSp>
        <p:nvGrpSpPr>
          <p:cNvPr id="12" name="Group 11"/>
          <p:cNvGrpSpPr/>
          <p:nvPr/>
        </p:nvGrpSpPr>
        <p:grpSpPr>
          <a:xfrm>
            <a:off x="6077637" y="2178624"/>
            <a:ext cx="2799432" cy="3201163"/>
            <a:chOff x="318051" y="2168799"/>
            <a:chExt cx="2799432" cy="3201163"/>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187" t="21354" r="22196" b="21763"/>
            <a:stretch/>
          </p:blipFill>
          <p:spPr bwMode="auto">
            <a:xfrm>
              <a:off x="318051" y="2464903"/>
              <a:ext cx="2799432" cy="2381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75252" y="4846742"/>
              <a:ext cx="487018" cy="523220"/>
            </a:xfrm>
            <a:prstGeom prst="rect">
              <a:avLst/>
            </a:prstGeom>
            <a:noFill/>
          </p:spPr>
          <p:txBody>
            <a:bodyPr wrap="square" rtlCol="0">
              <a:spAutoFit/>
            </a:bodyPr>
            <a:lstStyle/>
            <a:p>
              <a:r>
                <a:rPr lang="en-US" sz="1400" dirty="0" smtClean="0"/>
                <a:t>Site215</a:t>
              </a:r>
              <a:endParaRPr lang="en-US" sz="1400" dirty="0"/>
            </a:p>
          </p:txBody>
        </p:sp>
        <p:sp>
          <p:nvSpPr>
            <p:cNvPr id="17" name="TextBox 16"/>
            <p:cNvSpPr txBox="1"/>
            <p:nvPr/>
          </p:nvSpPr>
          <p:spPr>
            <a:xfrm>
              <a:off x="1543870" y="4840118"/>
              <a:ext cx="487018" cy="523220"/>
            </a:xfrm>
            <a:prstGeom prst="rect">
              <a:avLst/>
            </a:prstGeom>
            <a:noFill/>
          </p:spPr>
          <p:txBody>
            <a:bodyPr wrap="square" rtlCol="0">
              <a:spAutoFit/>
            </a:bodyPr>
            <a:lstStyle/>
            <a:p>
              <a:r>
                <a:rPr lang="en-US" sz="1400" dirty="0" smtClean="0"/>
                <a:t>Site216</a:t>
              </a:r>
              <a:endParaRPr lang="en-US" sz="1400" dirty="0"/>
            </a:p>
          </p:txBody>
        </p:sp>
        <p:sp>
          <p:nvSpPr>
            <p:cNvPr id="20" name="TextBox 19"/>
            <p:cNvSpPr txBox="1"/>
            <p:nvPr/>
          </p:nvSpPr>
          <p:spPr>
            <a:xfrm>
              <a:off x="2312488" y="4843433"/>
              <a:ext cx="487018" cy="523220"/>
            </a:xfrm>
            <a:prstGeom prst="rect">
              <a:avLst/>
            </a:prstGeom>
            <a:noFill/>
          </p:spPr>
          <p:txBody>
            <a:bodyPr wrap="square" rtlCol="0">
              <a:spAutoFit/>
            </a:bodyPr>
            <a:lstStyle/>
            <a:p>
              <a:r>
                <a:rPr lang="en-US" sz="1400" dirty="0" smtClean="0"/>
                <a:t>Site221</a:t>
              </a:r>
              <a:endParaRPr lang="en-US" sz="1400" dirty="0"/>
            </a:p>
          </p:txBody>
        </p:sp>
        <p:sp>
          <p:nvSpPr>
            <p:cNvPr id="23" name="TextBox 22"/>
            <p:cNvSpPr txBox="1"/>
            <p:nvPr/>
          </p:nvSpPr>
          <p:spPr>
            <a:xfrm>
              <a:off x="1403059" y="2168799"/>
              <a:ext cx="1152938" cy="307777"/>
            </a:xfrm>
            <a:prstGeom prst="rect">
              <a:avLst/>
            </a:prstGeom>
            <a:noFill/>
          </p:spPr>
          <p:txBody>
            <a:bodyPr wrap="square" rtlCol="0">
              <a:spAutoFit/>
            </a:bodyPr>
            <a:lstStyle/>
            <a:p>
              <a:r>
                <a:rPr lang="en-US" sz="1400" dirty="0" smtClean="0"/>
                <a:t>Soil Depth</a:t>
              </a:r>
              <a:endParaRPr lang="en-US" sz="1400" dirty="0"/>
            </a:p>
          </p:txBody>
        </p:sp>
      </p:grpSp>
      <p:grpSp>
        <p:nvGrpSpPr>
          <p:cNvPr id="10" name="Group 9"/>
          <p:cNvGrpSpPr/>
          <p:nvPr/>
        </p:nvGrpSpPr>
        <p:grpSpPr>
          <a:xfrm>
            <a:off x="3091072" y="2147192"/>
            <a:ext cx="2980177" cy="3222776"/>
            <a:chOff x="3091072" y="2147192"/>
            <a:chExt cx="2980177" cy="3222776"/>
          </a:xfrm>
        </p:grpSpPr>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3219" t="23031" r="20858" b="20179"/>
            <a:stretch/>
          </p:blipFill>
          <p:spPr bwMode="auto">
            <a:xfrm>
              <a:off x="3091072" y="2464903"/>
              <a:ext cx="2980177" cy="2381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3640999" y="4840118"/>
              <a:ext cx="487018" cy="523220"/>
            </a:xfrm>
            <a:prstGeom prst="rect">
              <a:avLst/>
            </a:prstGeom>
            <a:noFill/>
          </p:spPr>
          <p:txBody>
            <a:bodyPr wrap="square" rtlCol="0">
              <a:spAutoFit/>
            </a:bodyPr>
            <a:lstStyle/>
            <a:p>
              <a:r>
                <a:rPr lang="en-US" sz="1400" dirty="0" smtClean="0"/>
                <a:t>Site215</a:t>
              </a:r>
              <a:endParaRPr lang="en-US" sz="1400" dirty="0"/>
            </a:p>
          </p:txBody>
        </p:sp>
        <p:sp>
          <p:nvSpPr>
            <p:cNvPr id="18" name="TextBox 17"/>
            <p:cNvSpPr txBox="1"/>
            <p:nvPr/>
          </p:nvSpPr>
          <p:spPr>
            <a:xfrm>
              <a:off x="4409617" y="4843433"/>
              <a:ext cx="487018" cy="523220"/>
            </a:xfrm>
            <a:prstGeom prst="rect">
              <a:avLst/>
            </a:prstGeom>
            <a:noFill/>
          </p:spPr>
          <p:txBody>
            <a:bodyPr wrap="square" rtlCol="0">
              <a:spAutoFit/>
            </a:bodyPr>
            <a:lstStyle/>
            <a:p>
              <a:r>
                <a:rPr lang="en-US" sz="1400" dirty="0" smtClean="0"/>
                <a:t>Site216</a:t>
              </a:r>
              <a:endParaRPr lang="en-US" sz="1400" dirty="0"/>
            </a:p>
          </p:txBody>
        </p:sp>
        <p:sp>
          <p:nvSpPr>
            <p:cNvPr id="21" name="TextBox 20"/>
            <p:cNvSpPr txBox="1"/>
            <p:nvPr/>
          </p:nvSpPr>
          <p:spPr>
            <a:xfrm>
              <a:off x="5198113" y="4846748"/>
              <a:ext cx="487018" cy="523220"/>
            </a:xfrm>
            <a:prstGeom prst="rect">
              <a:avLst/>
            </a:prstGeom>
            <a:noFill/>
          </p:spPr>
          <p:txBody>
            <a:bodyPr wrap="square" rtlCol="0">
              <a:spAutoFit/>
            </a:bodyPr>
            <a:lstStyle/>
            <a:p>
              <a:r>
                <a:rPr lang="en-US" sz="1400" dirty="0" smtClean="0"/>
                <a:t>Site221</a:t>
              </a:r>
              <a:endParaRPr lang="en-US" sz="1400" dirty="0"/>
            </a:p>
          </p:txBody>
        </p:sp>
        <p:sp>
          <p:nvSpPr>
            <p:cNvPr id="24" name="TextBox 23"/>
            <p:cNvSpPr txBox="1"/>
            <p:nvPr/>
          </p:nvSpPr>
          <p:spPr>
            <a:xfrm>
              <a:off x="4004691" y="2147192"/>
              <a:ext cx="1152938" cy="307777"/>
            </a:xfrm>
            <a:prstGeom prst="rect">
              <a:avLst/>
            </a:prstGeom>
            <a:noFill/>
          </p:spPr>
          <p:txBody>
            <a:bodyPr wrap="square" rtlCol="0">
              <a:spAutoFit/>
            </a:bodyPr>
            <a:lstStyle/>
            <a:p>
              <a:r>
                <a:rPr lang="en-US" sz="1400" dirty="0" smtClean="0"/>
                <a:t>Max Clay %</a:t>
              </a:r>
              <a:endParaRPr lang="en-US" sz="1400" dirty="0"/>
            </a:p>
          </p:txBody>
        </p:sp>
      </p:grpSp>
      <p:grpSp>
        <p:nvGrpSpPr>
          <p:cNvPr id="11" name="Group 10"/>
          <p:cNvGrpSpPr/>
          <p:nvPr/>
        </p:nvGrpSpPr>
        <p:grpSpPr>
          <a:xfrm>
            <a:off x="231818" y="2147192"/>
            <a:ext cx="2980387" cy="3229063"/>
            <a:chOff x="6030192" y="2140905"/>
            <a:chExt cx="2980387" cy="3229063"/>
          </a:xfrm>
        </p:grpSpPr>
        <p:pic>
          <p:nvPicPr>
            <p:cNvPr id="307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3380" t="25508" r="20441" b="16886"/>
            <a:stretch/>
          </p:blipFill>
          <p:spPr bwMode="auto">
            <a:xfrm>
              <a:off x="6030192" y="2454969"/>
              <a:ext cx="2980387" cy="2405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566380" y="4843433"/>
              <a:ext cx="487018" cy="523220"/>
            </a:xfrm>
            <a:prstGeom prst="rect">
              <a:avLst/>
            </a:prstGeom>
            <a:noFill/>
          </p:spPr>
          <p:txBody>
            <a:bodyPr wrap="square" rtlCol="0">
              <a:spAutoFit/>
            </a:bodyPr>
            <a:lstStyle/>
            <a:p>
              <a:r>
                <a:rPr lang="en-US" sz="1400" dirty="0" smtClean="0"/>
                <a:t>Site215</a:t>
              </a:r>
              <a:endParaRPr lang="en-US" sz="1400" dirty="0"/>
            </a:p>
          </p:txBody>
        </p:sp>
        <p:sp>
          <p:nvSpPr>
            <p:cNvPr id="19" name="TextBox 18"/>
            <p:cNvSpPr txBox="1"/>
            <p:nvPr/>
          </p:nvSpPr>
          <p:spPr>
            <a:xfrm>
              <a:off x="7334998" y="4846748"/>
              <a:ext cx="487018" cy="523220"/>
            </a:xfrm>
            <a:prstGeom prst="rect">
              <a:avLst/>
            </a:prstGeom>
            <a:noFill/>
          </p:spPr>
          <p:txBody>
            <a:bodyPr wrap="square" rtlCol="0">
              <a:spAutoFit/>
            </a:bodyPr>
            <a:lstStyle/>
            <a:p>
              <a:r>
                <a:rPr lang="en-US" sz="1400" dirty="0" smtClean="0"/>
                <a:t>Site216</a:t>
              </a:r>
              <a:endParaRPr lang="en-US" sz="1400" dirty="0"/>
            </a:p>
          </p:txBody>
        </p:sp>
        <p:sp>
          <p:nvSpPr>
            <p:cNvPr id="22" name="TextBox 21"/>
            <p:cNvSpPr txBox="1"/>
            <p:nvPr/>
          </p:nvSpPr>
          <p:spPr>
            <a:xfrm>
              <a:off x="8113555" y="4840124"/>
              <a:ext cx="487018" cy="523220"/>
            </a:xfrm>
            <a:prstGeom prst="rect">
              <a:avLst/>
            </a:prstGeom>
            <a:noFill/>
          </p:spPr>
          <p:txBody>
            <a:bodyPr wrap="square" rtlCol="0">
              <a:spAutoFit/>
            </a:bodyPr>
            <a:lstStyle/>
            <a:p>
              <a:r>
                <a:rPr lang="en-US" sz="1400" dirty="0" smtClean="0"/>
                <a:t>Site221</a:t>
              </a:r>
              <a:endParaRPr lang="en-US" sz="1400" dirty="0"/>
            </a:p>
          </p:txBody>
        </p:sp>
        <p:sp>
          <p:nvSpPr>
            <p:cNvPr id="25" name="TextBox 24"/>
            <p:cNvSpPr txBox="1"/>
            <p:nvPr/>
          </p:nvSpPr>
          <p:spPr>
            <a:xfrm>
              <a:off x="6943916" y="2140905"/>
              <a:ext cx="1152938" cy="307777"/>
            </a:xfrm>
            <a:prstGeom prst="rect">
              <a:avLst/>
            </a:prstGeom>
            <a:noFill/>
          </p:spPr>
          <p:txBody>
            <a:bodyPr wrap="square" rtlCol="0">
              <a:spAutoFit/>
            </a:bodyPr>
            <a:lstStyle/>
            <a:p>
              <a:r>
                <a:rPr lang="en-US" sz="1400" dirty="0" smtClean="0"/>
                <a:t>Max Sand %</a:t>
              </a:r>
              <a:endParaRPr lang="en-US" sz="1400" dirty="0"/>
            </a:p>
          </p:txBody>
        </p:sp>
      </p:grpSp>
      <p:sp>
        <p:nvSpPr>
          <p:cNvPr id="4" name="Oval 3"/>
          <p:cNvSpPr/>
          <p:nvPr/>
        </p:nvSpPr>
        <p:spPr>
          <a:xfrm>
            <a:off x="7080898" y="2558741"/>
            <a:ext cx="1012127" cy="190099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Oval 25"/>
          <p:cNvSpPr/>
          <p:nvPr/>
        </p:nvSpPr>
        <p:spPr>
          <a:xfrm>
            <a:off x="6282770" y="2434405"/>
            <a:ext cx="1012127" cy="7299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95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7632"/>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smtClean="0"/>
              <a:t>Refining </a:t>
            </a:r>
            <a:r>
              <a:rPr lang="en-US" dirty="0" err="1" smtClean="0"/>
              <a:t>Ecosite</a:t>
            </a:r>
            <a:r>
              <a:rPr lang="en-US" dirty="0" smtClean="0"/>
              <a:t> Concepts with DSM</a:t>
            </a:r>
            <a:endParaRPr lang="en-US" dirty="0"/>
          </a:p>
        </p:txBody>
      </p:sp>
      <p:sp>
        <p:nvSpPr>
          <p:cNvPr id="3" name="Content Placeholder 2"/>
          <p:cNvSpPr>
            <a:spLocks noGrp="1"/>
          </p:cNvSpPr>
          <p:nvPr>
            <p:ph idx="1"/>
          </p:nvPr>
        </p:nvSpPr>
        <p:spPr>
          <a:xfrm>
            <a:off x="457200" y="1441177"/>
            <a:ext cx="8229600" cy="761950"/>
          </a:xfrm>
        </p:spPr>
        <p:txBody>
          <a:bodyPr/>
          <a:lstStyle/>
          <a:p>
            <a:pPr marL="0" indent="0">
              <a:buNone/>
            </a:pPr>
            <a:r>
              <a:rPr lang="en-US" dirty="0" smtClean="0"/>
              <a:t>So how does Digital Soil Mapping help?</a:t>
            </a: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542" t="15184" r="26655" b="10882"/>
          <a:stretch/>
        </p:blipFill>
        <p:spPr bwMode="auto">
          <a:xfrm>
            <a:off x="568959" y="2203126"/>
            <a:ext cx="5476241" cy="4441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8395" t="72327" r="27613" b="13837"/>
          <a:stretch/>
        </p:blipFill>
        <p:spPr bwMode="auto">
          <a:xfrm>
            <a:off x="4327850" y="5342447"/>
            <a:ext cx="1717350" cy="1302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56960" y="2203126"/>
            <a:ext cx="2885440" cy="2585323"/>
          </a:xfrm>
          <a:prstGeom prst="rect">
            <a:avLst/>
          </a:prstGeom>
          <a:noFill/>
        </p:spPr>
        <p:txBody>
          <a:bodyPr wrap="square" rtlCol="0">
            <a:spAutoFit/>
          </a:bodyPr>
          <a:lstStyle/>
          <a:p>
            <a:r>
              <a:rPr lang="en-US" u="sng" dirty="0" smtClean="0"/>
              <a:t>3 soil map units are shown:</a:t>
            </a:r>
          </a:p>
          <a:p>
            <a:endParaRPr lang="en-US" u="sng" dirty="0"/>
          </a:p>
          <a:p>
            <a:r>
              <a:rPr lang="en-US" dirty="0" smtClean="0"/>
              <a:t>41— 1 major component</a:t>
            </a:r>
          </a:p>
          <a:p>
            <a:pPr marL="742950" lvl="1" indent="-285750">
              <a:buFont typeface="Arial" panose="020B0604020202020204" pitchFamily="34" charset="0"/>
              <a:buChar char="•"/>
            </a:pPr>
            <a:r>
              <a:rPr lang="en-US" dirty="0" smtClean="0"/>
              <a:t>Sagebrush ESD (216)</a:t>
            </a:r>
            <a:endParaRPr lang="en-US" dirty="0"/>
          </a:p>
          <a:p>
            <a:r>
              <a:rPr lang="en-US" dirty="0" smtClean="0"/>
              <a:t>51—1 major component</a:t>
            </a:r>
          </a:p>
          <a:p>
            <a:pPr marL="742950" lvl="1" indent="-285750">
              <a:buFont typeface="Arial" panose="020B0604020202020204" pitchFamily="34" charset="0"/>
              <a:buChar char="•"/>
            </a:pPr>
            <a:r>
              <a:rPr lang="en-US" dirty="0" err="1" smtClean="0"/>
              <a:t>Fourwing</a:t>
            </a:r>
            <a:r>
              <a:rPr lang="en-US" dirty="0" smtClean="0"/>
              <a:t> ESD (215)</a:t>
            </a:r>
            <a:endParaRPr lang="en-US" dirty="0"/>
          </a:p>
          <a:p>
            <a:r>
              <a:rPr lang="en-US" dirty="0" smtClean="0"/>
              <a:t>7—2 major components</a:t>
            </a:r>
          </a:p>
          <a:p>
            <a:pPr marL="742950" lvl="1" indent="-285750">
              <a:buFont typeface="Arial" panose="020B0604020202020204" pitchFamily="34" charset="0"/>
              <a:buChar char="•"/>
            </a:pPr>
            <a:r>
              <a:rPr lang="en-US" dirty="0" smtClean="0"/>
              <a:t>Sagebrush ESD (216)</a:t>
            </a:r>
          </a:p>
          <a:p>
            <a:pPr marL="742950" lvl="1" indent="-285750">
              <a:buFont typeface="Arial" panose="020B0604020202020204" pitchFamily="34" charset="0"/>
              <a:buChar char="•"/>
            </a:pPr>
            <a:r>
              <a:rPr lang="en-US" dirty="0" err="1" smtClean="0"/>
              <a:t>Fourwing</a:t>
            </a:r>
            <a:r>
              <a:rPr lang="en-US" dirty="0" smtClean="0"/>
              <a:t> ESD (215)</a:t>
            </a:r>
            <a:endParaRPr lang="en-US" dirty="0"/>
          </a:p>
        </p:txBody>
      </p:sp>
    </p:spTree>
    <p:extLst>
      <p:ext uri="{BB962C8B-B14F-4D97-AF65-F5344CB8AC3E}">
        <p14:creationId xmlns:p14="http://schemas.microsoft.com/office/powerpoint/2010/main" val="1400055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7632"/>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smtClean="0"/>
              <a:t>Refining </a:t>
            </a:r>
            <a:r>
              <a:rPr lang="en-US" dirty="0" err="1" smtClean="0"/>
              <a:t>Ecosite</a:t>
            </a:r>
            <a:r>
              <a:rPr lang="en-US" dirty="0" smtClean="0"/>
              <a:t> Concepts with DSM</a:t>
            </a:r>
            <a:endParaRPr lang="en-US" dirty="0"/>
          </a:p>
        </p:txBody>
      </p:sp>
      <p:sp>
        <p:nvSpPr>
          <p:cNvPr id="3" name="Content Placeholder 2"/>
          <p:cNvSpPr>
            <a:spLocks noGrp="1"/>
          </p:cNvSpPr>
          <p:nvPr>
            <p:ph idx="1"/>
          </p:nvPr>
        </p:nvSpPr>
        <p:spPr>
          <a:xfrm>
            <a:off x="457200" y="1441177"/>
            <a:ext cx="8229600" cy="761950"/>
          </a:xfrm>
        </p:spPr>
        <p:txBody>
          <a:bodyPr/>
          <a:lstStyle/>
          <a:p>
            <a:pPr marL="0" indent="0">
              <a:buNone/>
            </a:pPr>
            <a:r>
              <a:rPr lang="en-US" dirty="0" smtClean="0"/>
              <a:t>So how does Digital Soil Mapping help?</a:t>
            </a: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542" t="41999" r="42602" b="10882"/>
          <a:stretch/>
        </p:blipFill>
        <p:spPr bwMode="auto">
          <a:xfrm>
            <a:off x="544895" y="2526626"/>
            <a:ext cx="5401048" cy="3937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8395" t="72327" r="27613" b="13837"/>
          <a:stretch/>
        </p:blipFill>
        <p:spPr bwMode="auto">
          <a:xfrm>
            <a:off x="6156960" y="5118660"/>
            <a:ext cx="2012482" cy="1525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156960" y="2203126"/>
            <a:ext cx="2885440" cy="2585323"/>
          </a:xfrm>
          <a:prstGeom prst="rect">
            <a:avLst/>
          </a:prstGeom>
          <a:noFill/>
        </p:spPr>
        <p:txBody>
          <a:bodyPr wrap="square" rtlCol="0">
            <a:spAutoFit/>
          </a:bodyPr>
          <a:lstStyle/>
          <a:p>
            <a:r>
              <a:rPr lang="en-US" u="sng" dirty="0" smtClean="0"/>
              <a:t>3 soil map units are shown:</a:t>
            </a:r>
          </a:p>
          <a:p>
            <a:endParaRPr lang="en-US" u="sng" dirty="0"/>
          </a:p>
          <a:p>
            <a:r>
              <a:rPr lang="en-US" dirty="0" smtClean="0"/>
              <a:t>41— 1 major component</a:t>
            </a:r>
          </a:p>
          <a:p>
            <a:pPr marL="742950" lvl="1" indent="-285750">
              <a:buFont typeface="Arial" panose="020B0604020202020204" pitchFamily="34" charset="0"/>
              <a:buChar char="•"/>
            </a:pPr>
            <a:r>
              <a:rPr lang="en-US" dirty="0" smtClean="0"/>
              <a:t>Sagebrush ESD (216)</a:t>
            </a:r>
            <a:endParaRPr lang="en-US" dirty="0"/>
          </a:p>
          <a:p>
            <a:r>
              <a:rPr lang="en-US" dirty="0" smtClean="0"/>
              <a:t>51—1 major component</a:t>
            </a:r>
          </a:p>
          <a:p>
            <a:pPr marL="742950" lvl="1" indent="-285750">
              <a:buFont typeface="Arial" panose="020B0604020202020204" pitchFamily="34" charset="0"/>
              <a:buChar char="•"/>
            </a:pPr>
            <a:r>
              <a:rPr lang="en-US" dirty="0" err="1" smtClean="0"/>
              <a:t>Fourwing</a:t>
            </a:r>
            <a:r>
              <a:rPr lang="en-US" dirty="0" smtClean="0"/>
              <a:t> ESD (215)</a:t>
            </a:r>
            <a:endParaRPr lang="en-US" dirty="0"/>
          </a:p>
          <a:p>
            <a:r>
              <a:rPr lang="en-US" dirty="0" smtClean="0"/>
              <a:t>7—2 major components</a:t>
            </a:r>
          </a:p>
          <a:p>
            <a:pPr marL="742950" lvl="1" indent="-285750">
              <a:buFont typeface="Arial" panose="020B0604020202020204" pitchFamily="34" charset="0"/>
              <a:buChar char="•"/>
            </a:pPr>
            <a:r>
              <a:rPr lang="en-US" dirty="0" smtClean="0"/>
              <a:t>Sagebrush ESD (216)</a:t>
            </a:r>
          </a:p>
          <a:p>
            <a:pPr marL="742950" lvl="1" indent="-285750">
              <a:buFont typeface="Arial" panose="020B0604020202020204" pitchFamily="34" charset="0"/>
              <a:buChar char="•"/>
            </a:pPr>
            <a:r>
              <a:rPr lang="en-US" dirty="0" err="1" smtClean="0"/>
              <a:t>Fourwing</a:t>
            </a:r>
            <a:r>
              <a:rPr lang="en-US" dirty="0" smtClean="0"/>
              <a:t> ESD (215)</a:t>
            </a:r>
            <a:endParaRPr lang="en-US" dirty="0"/>
          </a:p>
        </p:txBody>
      </p:sp>
    </p:spTree>
    <p:extLst>
      <p:ext uri="{BB962C8B-B14F-4D97-AF65-F5344CB8AC3E}">
        <p14:creationId xmlns:p14="http://schemas.microsoft.com/office/powerpoint/2010/main" val="2448028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7632"/>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smtClean="0"/>
              <a:t>Refining </a:t>
            </a:r>
            <a:r>
              <a:rPr lang="en-US" dirty="0" err="1" smtClean="0"/>
              <a:t>Ecosite</a:t>
            </a:r>
            <a:r>
              <a:rPr lang="en-US" dirty="0" smtClean="0"/>
              <a:t> Concepts with DSM</a:t>
            </a:r>
            <a:endParaRPr lang="en-US" dirty="0"/>
          </a:p>
        </p:txBody>
      </p:sp>
      <p:sp>
        <p:nvSpPr>
          <p:cNvPr id="3" name="Content Placeholder 2"/>
          <p:cNvSpPr>
            <a:spLocks noGrp="1"/>
          </p:cNvSpPr>
          <p:nvPr>
            <p:ph idx="1"/>
          </p:nvPr>
        </p:nvSpPr>
        <p:spPr>
          <a:xfrm>
            <a:off x="457200" y="1441177"/>
            <a:ext cx="8229600" cy="761950"/>
          </a:xfrm>
        </p:spPr>
        <p:txBody>
          <a:bodyPr/>
          <a:lstStyle/>
          <a:p>
            <a:pPr marL="0" indent="0">
              <a:buNone/>
            </a:pPr>
            <a:r>
              <a:rPr lang="en-US" dirty="0" smtClean="0"/>
              <a:t>So how does Digital Soil Mapping help?</a:t>
            </a:r>
          </a:p>
        </p:txBody>
      </p:sp>
      <p:pic>
        <p:nvPicPr>
          <p:cNvPr id="410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3910" t="72327" r="27613" b="13837"/>
          <a:stretch/>
        </p:blipFill>
        <p:spPr bwMode="auto">
          <a:xfrm>
            <a:off x="4460240" y="5697061"/>
            <a:ext cx="1584960" cy="947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219" t="16322" r="26722" b="10546"/>
          <a:stretch/>
        </p:blipFill>
        <p:spPr bwMode="auto">
          <a:xfrm>
            <a:off x="416560" y="2214879"/>
            <a:ext cx="5547360" cy="4429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7252" t="27080" r="29103" b="52596"/>
          <a:stretch/>
        </p:blipFill>
        <p:spPr bwMode="auto">
          <a:xfrm>
            <a:off x="4378960" y="5299108"/>
            <a:ext cx="1747520" cy="139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156960" y="2203126"/>
            <a:ext cx="2885440" cy="2585323"/>
          </a:xfrm>
          <a:prstGeom prst="rect">
            <a:avLst/>
          </a:prstGeom>
          <a:noFill/>
        </p:spPr>
        <p:txBody>
          <a:bodyPr wrap="square" rtlCol="0">
            <a:spAutoFit/>
          </a:bodyPr>
          <a:lstStyle/>
          <a:p>
            <a:r>
              <a:rPr lang="en-US" u="sng" dirty="0" smtClean="0"/>
              <a:t>3 soil map units are shown:</a:t>
            </a:r>
          </a:p>
          <a:p>
            <a:endParaRPr lang="en-US" u="sng" dirty="0"/>
          </a:p>
          <a:p>
            <a:r>
              <a:rPr lang="en-US" dirty="0" smtClean="0"/>
              <a:t>41— 1 major component</a:t>
            </a:r>
          </a:p>
          <a:p>
            <a:pPr marL="742950" lvl="1" indent="-285750">
              <a:buFont typeface="Arial" panose="020B0604020202020204" pitchFamily="34" charset="0"/>
              <a:buChar char="•"/>
            </a:pPr>
            <a:r>
              <a:rPr lang="en-US" dirty="0" smtClean="0"/>
              <a:t>Sagebrush ESD (216)</a:t>
            </a:r>
            <a:endParaRPr lang="en-US" dirty="0"/>
          </a:p>
          <a:p>
            <a:r>
              <a:rPr lang="en-US" dirty="0" smtClean="0"/>
              <a:t>51—1 major component</a:t>
            </a:r>
          </a:p>
          <a:p>
            <a:pPr marL="742950" lvl="1" indent="-285750">
              <a:buFont typeface="Arial" panose="020B0604020202020204" pitchFamily="34" charset="0"/>
              <a:buChar char="•"/>
            </a:pPr>
            <a:r>
              <a:rPr lang="en-US" dirty="0" err="1" smtClean="0"/>
              <a:t>Fourwing</a:t>
            </a:r>
            <a:r>
              <a:rPr lang="en-US" dirty="0" smtClean="0"/>
              <a:t> ESD (215)</a:t>
            </a:r>
            <a:endParaRPr lang="en-US" dirty="0"/>
          </a:p>
          <a:p>
            <a:r>
              <a:rPr lang="en-US" dirty="0" smtClean="0"/>
              <a:t>7—2 major components</a:t>
            </a:r>
          </a:p>
          <a:p>
            <a:pPr marL="742950" lvl="1" indent="-285750">
              <a:buFont typeface="Arial" panose="020B0604020202020204" pitchFamily="34" charset="0"/>
              <a:buChar char="•"/>
            </a:pPr>
            <a:r>
              <a:rPr lang="en-US" dirty="0" smtClean="0"/>
              <a:t>Sagebrush ESD (216)</a:t>
            </a:r>
          </a:p>
          <a:p>
            <a:pPr marL="742950" lvl="1" indent="-285750">
              <a:buFont typeface="Arial" panose="020B0604020202020204" pitchFamily="34" charset="0"/>
              <a:buChar char="•"/>
            </a:pPr>
            <a:r>
              <a:rPr lang="en-US" dirty="0" err="1" smtClean="0"/>
              <a:t>Fourwing</a:t>
            </a:r>
            <a:r>
              <a:rPr lang="en-US" dirty="0" smtClean="0"/>
              <a:t> ESD (215)</a:t>
            </a:r>
            <a:endParaRPr lang="en-US" dirty="0"/>
          </a:p>
        </p:txBody>
      </p:sp>
    </p:spTree>
    <p:extLst>
      <p:ext uri="{BB962C8B-B14F-4D97-AF65-F5344CB8AC3E}">
        <p14:creationId xmlns:p14="http://schemas.microsoft.com/office/powerpoint/2010/main" val="3380690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9074" y="0"/>
            <a:ext cx="8229600" cy="1143000"/>
          </a:xfrm>
        </p:spPr>
        <p:txBody>
          <a:bodyPr/>
          <a:lstStyle/>
          <a:p>
            <a:r>
              <a:rPr lang="en-US" dirty="0" smtClean="0"/>
              <a:t>Questions?</a:t>
            </a:r>
            <a:endParaRPr lang="en-US" dirty="0"/>
          </a:p>
        </p:txBody>
      </p:sp>
      <p:sp>
        <p:nvSpPr>
          <p:cNvPr id="5" name="Content Placeholder 4"/>
          <p:cNvSpPr>
            <a:spLocks noGrp="1"/>
          </p:cNvSpPr>
          <p:nvPr>
            <p:ph idx="1"/>
          </p:nvPr>
        </p:nvSpPr>
        <p:spPr>
          <a:xfrm>
            <a:off x="517358" y="4812633"/>
            <a:ext cx="8229600" cy="1263314"/>
          </a:xfrm>
        </p:spPr>
        <p:style>
          <a:lnRef idx="3">
            <a:schemeClr val="lt1"/>
          </a:lnRef>
          <a:fillRef idx="1">
            <a:schemeClr val="accent1"/>
          </a:fillRef>
          <a:effectRef idx="1">
            <a:schemeClr val="accent1"/>
          </a:effectRef>
          <a:fontRef idx="minor">
            <a:schemeClr val="lt1"/>
          </a:fontRef>
        </p:style>
        <p:txBody>
          <a:bodyPr/>
          <a:lstStyle/>
          <a:p>
            <a:pPr marL="0" indent="0">
              <a:buNone/>
            </a:pPr>
            <a:r>
              <a:rPr lang="en-US" dirty="0" smtClean="0"/>
              <a:t>Colby Brungard— c.w.b@aggiemail.usu.edu</a:t>
            </a:r>
          </a:p>
          <a:p>
            <a:pPr marL="0" indent="0">
              <a:buNone/>
            </a:pPr>
            <a:r>
              <a:rPr lang="en-US" dirty="0" smtClean="0"/>
              <a:t>Jamin Johanson—jamin.johanson@ut.usda.gov</a:t>
            </a:r>
          </a:p>
          <a:p>
            <a:pPr marL="0" indent="0">
              <a:buNone/>
            </a:pPr>
            <a:endParaRPr lang="en-US" dirty="0"/>
          </a:p>
        </p:txBody>
      </p:sp>
    </p:spTree>
    <p:extLst>
      <p:ext uri="{BB962C8B-B14F-4D97-AF65-F5344CB8AC3E}">
        <p14:creationId xmlns:p14="http://schemas.microsoft.com/office/powerpoint/2010/main" val="279920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 listen to this!</a:t>
            </a:r>
            <a:endParaRPr lang="en-US" dirty="0"/>
          </a:p>
        </p:txBody>
      </p:sp>
      <p:sp>
        <p:nvSpPr>
          <p:cNvPr id="3" name="Content Placeholder 2"/>
          <p:cNvSpPr>
            <a:spLocks noGrp="1"/>
          </p:cNvSpPr>
          <p:nvPr>
            <p:ph idx="1"/>
          </p:nvPr>
        </p:nvSpPr>
        <p:spPr/>
        <p:txBody>
          <a:bodyPr/>
          <a:lstStyle/>
          <a:p>
            <a:r>
              <a:rPr lang="en-US" dirty="0" smtClean="0"/>
              <a:t>Digital soil mapping (DSM) can:</a:t>
            </a:r>
          </a:p>
          <a:p>
            <a:pPr lvl="1"/>
            <a:r>
              <a:rPr lang="en-US" dirty="0" smtClean="0"/>
              <a:t>Help refine ecological site descriptions </a:t>
            </a:r>
          </a:p>
          <a:p>
            <a:pPr lvl="1"/>
            <a:r>
              <a:rPr lang="en-US" dirty="0"/>
              <a:t>D</a:t>
            </a:r>
            <a:r>
              <a:rPr lang="en-US" dirty="0" smtClean="0"/>
              <a:t>elineate locations</a:t>
            </a:r>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888128677"/>
      </p:ext>
    </p:extLst>
  </p:cSld>
  <p:clrMapOvr>
    <a:masterClrMapping/>
  </p:clrMapOvr>
  <mc:AlternateContent xmlns:mc="http://schemas.openxmlformats.org/markup-compatibility/2006" xmlns:p14="http://schemas.microsoft.com/office/powerpoint/2010/main">
    <mc:Choice Requires="p14">
      <p:transition spd="slow" p14:dur="2000" advTm="16877"/>
    </mc:Choice>
    <mc:Fallback xmlns="">
      <p:transition spd="slow" advTm="16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6"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Digital Soil Mapping?</a:t>
            </a:r>
            <a:endParaRPr lang="en-US" dirty="0"/>
          </a:p>
        </p:txBody>
      </p:sp>
      <p:sp>
        <p:nvSpPr>
          <p:cNvPr id="3" name="Content Placeholder 2"/>
          <p:cNvSpPr>
            <a:spLocks noGrp="1"/>
          </p:cNvSpPr>
          <p:nvPr>
            <p:ph idx="1"/>
          </p:nvPr>
        </p:nvSpPr>
        <p:spPr>
          <a:xfrm>
            <a:off x="457200" y="1371600"/>
            <a:ext cx="8229600" cy="4525963"/>
          </a:xfrm>
        </p:spPr>
        <p:txBody>
          <a:bodyPr/>
          <a:lstStyle/>
          <a:p>
            <a:r>
              <a:rPr lang="en-US" dirty="0" smtClean="0"/>
              <a:t>Soil = </a:t>
            </a:r>
            <a:r>
              <a:rPr lang="en-US" i="1" dirty="0" smtClean="0"/>
              <a:t>f</a:t>
            </a:r>
            <a:r>
              <a:rPr lang="en-US" dirty="0" smtClean="0"/>
              <a:t>(CLORPT); </a:t>
            </a:r>
            <a:r>
              <a:rPr lang="en-US" sz="2400" i="1" dirty="0" smtClean="0"/>
              <a:t>Jenny, 1941</a:t>
            </a:r>
          </a:p>
          <a:p>
            <a:pPr lvl="1"/>
            <a:r>
              <a:rPr lang="en-US" dirty="0" smtClean="0"/>
              <a:t>How to solve?</a:t>
            </a:r>
          </a:p>
          <a:p>
            <a:pPr lvl="1"/>
            <a:endParaRPr lang="en-US" dirty="0" smtClean="0"/>
          </a:p>
          <a:p>
            <a:r>
              <a:rPr lang="en-US" dirty="0" smtClean="0"/>
              <a:t>Geospatial information (GIS)</a:t>
            </a:r>
          </a:p>
          <a:p>
            <a:pPr lvl="1"/>
            <a:r>
              <a:rPr lang="en-US" dirty="0" smtClean="0"/>
              <a:t>New ways to define CLORPT variables</a:t>
            </a:r>
          </a:p>
          <a:p>
            <a:pPr lvl="2"/>
            <a:r>
              <a:rPr lang="en-US" dirty="0" smtClean="0"/>
              <a:t>Digital elevation models</a:t>
            </a:r>
          </a:p>
          <a:p>
            <a:pPr lvl="2"/>
            <a:r>
              <a:rPr lang="en-US" dirty="0" smtClean="0"/>
              <a:t>Remotely sensed imagery</a:t>
            </a:r>
          </a:p>
          <a:p>
            <a:pPr lvl="2"/>
            <a:r>
              <a:rPr lang="en-US" dirty="0" smtClean="0"/>
              <a:t>Geology maps</a:t>
            </a:r>
            <a:endParaRPr lang="en-US" dirty="0"/>
          </a:p>
          <a:p>
            <a:pPr lvl="2"/>
            <a:r>
              <a:rPr lang="en-US" dirty="0" smtClean="0"/>
              <a:t>Climate surfaces</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46762905"/>
      </p:ext>
    </p:extLst>
  </p:cSld>
  <p:clrMapOvr>
    <a:masterClrMapping/>
  </p:clrMapOvr>
  <mc:AlternateContent xmlns:mc="http://schemas.openxmlformats.org/markup-compatibility/2006" xmlns:p14="http://schemas.microsoft.com/office/powerpoint/2010/main">
    <mc:Choice Requires="p14">
      <p:transition spd="slow" p14:dur="2000" advTm="113600"/>
    </mc:Choice>
    <mc:Fallback xmlns="">
      <p:transition spd="slow" advTm="113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Digital Soil Mapping (cont.)?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 = </a:t>
            </a:r>
            <a:r>
              <a:rPr lang="en-US" i="1" dirty="0" smtClean="0"/>
              <a:t>f</a:t>
            </a:r>
            <a:r>
              <a:rPr lang="en-US" dirty="0" smtClean="0"/>
              <a:t>(SCORPAN); </a:t>
            </a:r>
            <a:r>
              <a:rPr lang="en-US" sz="2600" i="1" dirty="0" err="1" smtClean="0"/>
              <a:t>McBratney</a:t>
            </a:r>
            <a:r>
              <a:rPr lang="en-US" sz="2600" i="1" dirty="0" smtClean="0"/>
              <a:t> et al. 2003 </a:t>
            </a:r>
          </a:p>
          <a:p>
            <a:pPr lvl="1"/>
            <a:r>
              <a:rPr lang="en-US" sz="1800" dirty="0" smtClean="0"/>
              <a:t>S = soil</a:t>
            </a:r>
          </a:p>
          <a:p>
            <a:pPr lvl="1"/>
            <a:r>
              <a:rPr lang="en-US" sz="1800" dirty="0" smtClean="0"/>
              <a:t>C = climate</a:t>
            </a:r>
          </a:p>
          <a:p>
            <a:pPr lvl="1"/>
            <a:r>
              <a:rPr lang="en-US" sz="1800" dirty="0" smtClean="0"/>
              <a:t>O = organisms</a:t>
            </a:r>
          </a:p>
          <a:p>
            <a:pPr lvl="1"/>
            <a:r>
              <a:rPr lang="en-US" sz="1800" dirty="0" smtClean="0"/>
              <a:t>R = relief</a:t>
            </a:r>
          </a:p>
          <a:p>
            <a:pPr lvl="1"/>
            <a:r>
              <a:rPr lang="en-US" sz="1800" dirty="0" smtClean="0"/>
              <a:t>P = parent material</a:t>
            </a:r>
          </a:p>
          <a:p>
            <a:pPr lvl="1"/>
            <a:r>
              <a:rPr lang="en-US" sz="1800" dirty="0" smtClean="0"/>
              <a:t>A = age</a:t>
            </a:r>
          </a:p>
          <a:p>
            <a:pPr lvl="1"/>
            <a:r>
              <a:rPr lang="en-US" sz="1800" dirty="0" smtClean="0"/>
              <a:t>N = spatial location</a:t>
            </a:r>
          </a:p>
          <a:p>
            <a:r>
              <a:rPr lang="en-US" dirty="0" smtClean="0"/>
              <a:t>Specifically for geospatial data</a:t>
            </a:r>
          </a:p>
          <a:p>
            <a:r>
              <a:rPr lang="en-US" dirty="0" smtClean="0"/>
              <a:t>What about </a:t>
            </a:r>
            <a:r>
              <a:rPr lang="en-US" i="1" dirty="0" smtClean="0"/>
              <a:t>f </a:t>
            </a:r>
            <a:r>
              <a:rPr lang="en-US" dirty="0" smtClean="0"/>
              <a:t>?</a:t>
            </a:r>
          </a:p>
          <a:p>
            <a:pPr lvl="1"/>
            <a:r>
              <a:rPr lang="en-US" dirty="0" smtClean="0"/>
              <a:t>Classification</a:t>
            </a:r>
          </a:p>
          <a:p>
            <a:pPr lvl="1"/>
            <a:r>
              <a:rPr lang="en-US" dirty="0" smtClean="0"/>
              <a:t>Regression</a:t>
            </a:r>
          </a:p>
          <a:p>
            <a:pPr lvl="1"/>
            <a:r>
              <a:rPr lang="en-US" dirty="0" smtClean="0"/>
              <a:t>Knowledge based  </a:t>
            </a:r>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082276737"/>
      </p:ext>
    </p:extLst>
  </p:cSld>
  <p:clrMapOvr>
    <a:masterClrMapping/>
  </p:clrMapOvr>
  <mc:AlternateContent xmlns:mc="http://schemas.openxmlformats.org/markup-compatibility/2006" xmlns:p14="http://schemas.microsoft.com/office/powerpoint/2010/main">
    <mc:Choice Requires="p14">
      <p:transition spd="slow" p14:dur="2000" advTm="99106"/>
    </mc:Choice>
    <mc:Fallback xmlns="">
      <p:transition spd="slow" advTm="99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Potential Products</a:t>
            </a:r>
            <a:endParaRPr lang="en-US" dirty="0"/>
          </a:p>
        </p:txBody>
      </p:sp>
      <p:sp>
        <p:nvSpPr>
          <p:cNvPr id="3" name="Content Placeholder 2"/>
          <p:cNvSpPr>
            <a:spLocks noGrp="1"/>
          </p:cNvSpPr>
          <p:nvPr>
            <p:ph idx="1"/>
          </p:nvPr>
        </p:nvSpPr>
        <p:spPr/>
        <p:txBody>
          <a:bodyPr/>
          <a:lstStyle/>
          <a:p>
            <a:r>
              <a:rPr lang="en-US" dirty="0" smtClean="0"/>
              <a:t>Raster maps</a:t>
            </a:r>
          </a:p>
          <a:p>
            <a:pPr lvl="1"/>
            <a:r>
              <a:rPr lang="en-US" dirty="0" smtClean="0"/>
              <a:t>Better representation of soil variability</a:t>
            </a:r>
          </a:p>
          <a:p>
            <a:pPr lvl="1"/>
            <a:r>
              <a:rPr lang="en-US" dirty="0" smtClean="0"/>
              <a:t>Sub-map unit</a:t>
            </a:r>
          </a:p>
          <a:p>
            <a:r>
              <a:rPr lang="en-US" dirty="0" smtClean="0"/>
              <a:t>Quantify uncertainty</a:t>
            </a:r>
          </a:p>
          <a:p>
            <a:r>
              <a:rPr lang="en-US" dirty="0" smtClean="0"/>
              <a:t>Potential to map in 3D </a:t>
            </a:r>
            <a:r>
              <a:rPr lang="en-US" dirty="0"/>
              <a:t>(</a:t>
            </a:r>
            <a:r>
              <a:rPr lang="en-US" dirty="0" smtClean="0"/>
              <a:t>time ?)</a:t>
            </a:r>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742014233"/>
      </p:ext>
    </p:extLst>
  </p:cSld>
  <p:clrMapOvr>
    <a:masterClrMapping/>
  </p:clrMapOvr>
  <mc:AlternateContent xmlns:mc="http://schemas.openxmlformats.org/markup-compatibility/2006" xmlns:p14="http://schemas.microsoft.com/office/powerpoint/2010/main">
    <mc:Choice Requires="p14">
      <p:transition spd="slow" p14:dur="2000" advTm="58783"/>
    </mc:Choice>
    <mc:Fallback xmlns="">
      <p:transition spd="slow" advTm="58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screen">
            <a:extLst>
              <a:ext uri="{BEBA8EAE-BF5A-486C-A8C5-ECC9F3942E4B}">
                <a14:imgProps xmlns:a14="http://schemas.microsoft.com/office/drawing/2010/main">
                  <a14:imgLayer r:embed="rId6">
                    <a14:imgEffect>
                      <a14:backgroundRemoval t="9394" b="93455" l="47" r="98876">
                        <a14:foregroundMark x1="21639" y1="80606" x2="21546" y2="92788"/>
                        <a14:foregroundMark x1="21546" y1="80242" x2="22389" y2="80242"/>
                        <a14:foregroundMark x1="22763" y1="80242" x2="22763" y2="80242"/>
                        <a14:foregroundMark x1="22951" y1="80121" x2="73396" y2="80606"/>
                        <a14:foregroundMark x1="42389" y1="92424" x2="42389" y2="92424"/>
                        <a14:foregroundMark x1="42389" y1="92242" x2="21780" y2="92788"/>
                        <a14:foregroundMark x1="22670" y1="80121" x2="25808" y2="77394"/>
                        <a14:foregroundMark x1="21874" y1="80364" x2="19251" y2="80788"/>
                        <a14:foregroundMark x1="26417" y1="84061" x2="26417" y2="84061"/>
                        <a14:foregroundMark x1="23794" y1="82364" x2="28150" y2="82606"/>
                        <a14:foregroundMark x1="28150" y1="87939" x2="28150" y2="87939"/>
                        <a14:foregroundMark x1="56815" y1="92667" x2="72600" y2="93030"/>
                        <a14:foregroundMark x1="23653" y1="84970" x2="28244" y2="85455"/>
                        <a14:foregroundMark x1="28150" y1="86000" x2="28150" y2="88364"/>
                        <a14:foregroundMark x1="27822" y1="88364" x2="23700" y2="88242"/>
                        <a14:foregroundMark x1="23700" y1="88242" x2="23700" y2="84667"/>
                        <a14:foregroundMark x1="42763" y1="92424" x2="57237" y2="92667"/>
                        <a14:foregroundMark x1="72365" y1="93152" x2="83607" y2="90545"/>
                      </a14:backgroundRemoval>
                    </a14:imgEffect>
                  </a14:imgLayer>
                </a14:imgProps>
              </a:ext>
              <a:ext uri="{28A0092B-C50C-407E-A947-70E740481C1C}">
                <a14:useLocalDpi xmlns:a14="http://schemas.microsoft.com/office/drawing/2010/main"/>
              </a:ext>
            </a:extLst>
          </a:blip>
          <a:stretch>
            <a:fillRect/>
          </a:stretch>
        </p:blipFill>
        <p:spPr>
          <a:xfrm>
            <a:off x="71718" y="228600"/>
            <a:ext cx="9072282" cy="7010400"/>
          </a:xfrm>
          <a:prstGeom prst="rect">
            <a:avLst/>
          </a:prstGeom>
        </p:spPr>
      </p:pic>
      <p:sp>
        <p:nvSpPr>
          <p:cNvPr id="2" name="Title 1"/>
          <p:cNvSpPr>
            <a:spLocks noGrp="1"/>
          </p:cNvSpPr>
          <p:nvPr>
            <p:ph type="title"/>
          </p:nvPr>
        </p:nvSpPr>
        <p:spPr>
          <a:xfrm>
            <a:off x="457200" y="76200"/>
            <a:ext cx="8229600" cy="1143000"/>
          </a:xfrm>
        </p:spPr>
        <p:txBody>
          <a:bodyPr>
            <a:normAutofit fontScale="90000"/>
          </a:bodyPr>
          <a:lstStyle/>
          <a:p>
            <a:r>
              <a:rPr lang="en-US" dirty="0" smtClean="0"/>
              <a:t>Examples: Powder River Breaks, WY</a:t>
            </a:r>
            <a:endParaRPr lang="en-US" dirty="0"/>
          </a:p>
        </p:txBody>
      </p:sp>
      <p:grpSp>
        <p:nvGrpSpPr>
          <p:cNvPr id="7" name="Group 6"/>
          <p:cNvGrpSpPr>
            <a:grpSpLocks noChangeAspect="1"/>
          </p:cNvGrpSpPr>
          <p:nvPr/>
        </p:nvGrpSpPr>
        <p:grpSpPr>
          <a:xfrm>
            <a:off x="71718" y="4432516"/>
            <a:ext cx="1474421" cy="1158390"/>
            <a:chOff x="587375" y="298450"/>
            <a:chExt cx="7969250" cy="6261100"/>
          </a:xfrm>
        </p:grpSpPr>
        <p:pic>
          <p:nvPicPr>
            <p:cNvPr id="8"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87375" y="298450"/>
              <a:ext cx="7969250" cy="626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flipV="1">
              <a:off x="602874" y="356462"/>
              <a:ext cx="7915006" cy="77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2874" y="364210"/>
              <a:ext cx="55804" cy="61373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517880" y="356461"/>
              <a:ext cx="0" cy="61450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8678" y="6501539"/>
              <a:ext cx="78514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5-Point Star 12"/>
            <p:cNvSpPr/>
            <p:nvPr/>
          </p:nvSpPr>
          <p:spPr>
            <a:xfrm>
              <a:off x="6253566" y="1371600"/>
              <a:ext cx="286719" cy="240224"/>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5800" y="1066800"/>
            <a:ext cx="7848600" cy="5580036"/>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16096797"/>
      </p:ext>
    </p:extLst>
  </p:cSld>
  <p:clrMapOvr>
    <a:masterClrMapping/>
  </p:clrMapOvr>
  <mc:AlternateContent xmlns:mc="http://schemas.openxmlformats.org/markup-compatibility/2006" xmlns:p14="http://schemas.microsoft.com/office/powerpoint/2010/main">
    <mc:Choice Requires="p14">
      <p:transition spd="slow" p14:dur="2000" advTm="71982"/>
    </mc:Choice>
    <mc:Fallback xmlns="">
      <p:transition spd="slow" advTm="71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00292769\Documents\Presentations\2014 SRM Orlando\NM_smu_1.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3363" t="17405" r="2966" b="3539"/>
          <a:stretch/>
        </p:blipFill>
        <p:spPr bwMode="auto">
          <a:xfrm>
            <a:off x="152400" y="807960"/>
            <a:ext cx="5181600" cy="56593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Example: Ft. Bliss NM</a:t>
            </a:r>
            <a:endParaRPr lang="en-US" dirty="0"/>
          </a:p>
        </p:txBody>
      </p:sp>
      <p:pic>
        <p:nvPicPr>
          <p:cNvPr id="1027" name="Picture 3" descr="C:\Users\a00292769\Documents\Presentations\2014 SRM Orlando\NM_smu_2.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5018" t="31479" r="10396" b="3158"/>
          <a:stretch/>
        </p:blipFill>
        <p:spPr bwMode="auto">
          <a:xfrm>
            <a:off x="3352800" y="1075480"/>
            <a:ext cx="5415023" cy="541502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600" y="3505200"/>
            <a:ext cx="2877776" cy="934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8" name="Group 17"/>
          <p:cNvGrpSpPr>
            <a:grpSpLocks noChangeAspect="1"/>
          </p:cNvGrpSpPr>
          <p:nvPr/>
        </p:nvGrpSpPr>
        <p:grpSpPr>
          <a:xfrm>
            <a:off x="164238" y="4767954"/>
            <a:ext cx="1842793" cy="2083850"/>
            <a:chOff x="1635125" y="107950"/>
            <a:chExt cx="5873750" cy="6642100"/>
          </a:xfrm>
        </p:grpSpPr>
        <p:grpSp>
          <p:nvGrpSpPr>
            <p:cNvPr id="19" name="Group 18"/>
            <p:cNvGrpSpPr/>
            <p:nvPr/>
          </p:nvGrpSpPr>
          <p:grpSpPr>
            <a:xfrm>
              <a:off x="1635125" y="107950"/>
              <a:ext cx="5873750" cy="6642100"/>
              <a:chOff x="1635125" y="107950"/>
              <a:chExt cx="5873750" cy="6642100"/>
            </a:xfrm>
          </p:grpSpPr>
          <p:pic>
            <p:nvPicPr>
              <p:cNvPr id="21" name="Picture 3"/>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35125" y="107950"/>
                <a:ext cx="5873750" cy="664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2" name="Straight Connector 21"/>
              <p:cNvCxnSpPr/>
              <p:nvPr/>
            </p:nvCxnSpPr>
            <p:spPr>
              <a:xfrm>
                <a:off x="1676400" y="130175"/>
                <a:ext cx="5791200" cy="22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676400" y="141287"/>
                <a:ext cx="0" cy="65643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391400" y="759417"/>
                <a:ext cx="0" cy="5184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79040" y="6191250"/>
                <a:ext cx="1559560" cy="190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038600" y="5943600"/>
                <a:ext cx="335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79040" y="6210300"/>
                <a:ext cx="0" cy="4953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038600" y="5943600"/>
                <a:ext cx="0" cy="2667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676400" y="6705600"/>
                <a:ext cx="8026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5-Point Star 29"/>
              <p:cNvSpPr/>
              <p:nvPr/>
            </p:nvSpPr>
            <p:spPr>
              <a:xfrm>
                <a:off x="4680487" y="5354665"/>
                <a:ext cx="232475" cy="201478"/>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7467600" y="152401"/>
                <a:ext cx="0" cy="607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7391400" y="759417"/>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65876134"/>
      </p:ext>
    </p:extLst>
  </p:cSld>
  <p:clrMapOvr>
    <a:masterClrMapping/>
  </p:clrMapOvr>
  <mc:AlternateContent xmlns:mc="http://schemas.openxmlformats.org/markup-compatibility/2006" xmlns:p14="http://schemas.microsoft.com/office/powerpoint/2010/main">
    <mc:Choice Requires="p14">
      <p:transition spd="slow" p14:dur="2000" advTm="88440"/>
    </mc:Choice>
    <mc:Fallback xmlns="">
      <p:transition spd="slow" advTm="88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9"/>
                                        </p:tgtEl>
                                        <p:attrNameLst>
                                          <p:attrName>style.visibility</p:attrName>
                                        </p:attrNameLst>
                                      </p:cBhvr>
                                      <p:to>
                                        <p:strVal val="visible"/>
                                      </p:to>
                                    </p:set>
                                  </p:childTnLst>
                                </p:cTn>
                              </p:par>
                              <p:par>
                                <p:cTn id="13" presetID="10" presetClass="exit" presetSubtype="0" fill="hold" nodeType="withEffect">
                                  <p:stCondLst>
                                    <p:cond delay="0"/>
                                  </p:stCondLst>
                                  <p:childTnLst>
                                    <p:animEffect transition="out" filter="fade">
                                      <p:cBhvr>
                                        <p:cTn id="14" dur="500"/>
                                        <p:tgtEl>
                                          <p:spTgt spid="1026"/>
                                        </p:tgtEl>
                                      </p:cBhvr>
                                    </p:animEffect>
                                    <p:set>
                                      <p:cBhvr>
                                        <p:cTn id="15"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6" cstate="screen">
            <a:alphaModFix amt="8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might Digital Soil Mapping do for Ecological Site Descriptions ? </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Mapping </a:t>
            </a:r>
            <a:r>
              <a:rPr lang="en-US" dirty="0"/>
              <a:t>soil classes</a:t>
            </a:r>
          </a:p>
          <a:p>
            <a:pPr lvl="1"/>
            <a:r>
              <a:rPr lang="en-US" dirty="0"/>
              <a:t>Sub-map unit predictions</a:t>
            </a:r>
          </a:p>
          <a:p>
            <a:pPr lvl="2"/>
            <a:r>
              <a:rPr lang="en-US" dirty="0"/>
              <a:t>Order 3-5 soil maps</a:t>
            </a:r>
          </a:p>
          <a:p>
            <a:pPr marL="342900" lvl="1" indent="-342900">
              <a:buFont typeface="Arial" panose="020B0604020202020204" pitchFamily="34" charset="0"/>
              <a:buChar char="•"/>
            </a:pPr>
            <a:r>
              <a:rPr lang="en-US" sz="3200" dirty="0" smtClean="0"/>
              <a:t>Map </a:t>
            </a:r>
            <a:r>
              <a:rPr lang="en-US" sz="3200" dirty="0"/>
              <a:t>soil </a:t>
            </a:r>
            <a:r>
              <a:rPr lang="en-US" sz="3200" dirty="0" smtClean="0"/>
              <a:t>properties </a:t>
            </a:r>
            <a:r>
              <a:rPr lang="en-US" sz="2400" i="1" dirty="0" smtClean="0"/>
              <a:t>(depth, texture, etc.)</a:t>
            </a:r>
            <a:endParaRPr lang="en-US" sz="2400" i="1" dirty="0"/>
          </a:p>
          <a:p>
            <a:pPr marL="742950" lvl="2" indent="-342900"/>
            <a:r>
              <a:rPr lang="en-US" dirty="0" smtClean="0"/>
              <a:t>Refine </a:t>
            </a:r>
            <a:r>
              <a:rPr lang="en-US" dirty="0"/>
              <a:t>ecological site </a:t>
            </a:r>
            <a:r>
              <a:rPr lang="en-US" dirty="0" smtClean="0"/>
              <a:t>descriptions</a:t>
            </a:r>
          </a:p>
          <a:p>
            <a:pPr marL="1200150" lvl="3" indent="-342900"/>
            <a:r>
              <a:rPr lang="en-US" dirty="0" smtClean="0"/>
              <a:t>Range of variability</a:t>
            </a:r>
          </a:p>
          <a:p>
            <a:pPr marL="1200150" lvl="3" indent="-342900"/>
            <a:r>
              <a:rPr lang="en-US" dirty="0" smtClean="0"/>
              <a:t>Histograms </a:t>
            </a:r>
          </a:p>
          <a:p>
            <a:pPr marL="1200150" lvl="3" indent="-342900"/>
            <a:r>
              <a:rPr lang="en-US" dirty="0" smtClean="0"/>
              <a:t>Most important environmental features</a:t>
            </a:r>
            <a:endParaRPr lang="en-US" dirty="0"/>
          </a:p>
          <a:p>
            <a:r>
              <a:rPr lang="en-US" dirty="0" smtClean="0"/>
              <a:t>Independent ESD maps? </a:t>
            </a:r>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1517205"/>
      </p:ext>
    </p:extLst>
  </p:cSld>
  <p:clrMapOvr>
    <a:masterClrMapping/>
  </p:clrMapOvr>
  <mc:AlternateContent xmlns:mc="http://schemas.openxmlformats.org/markup-compatibility/2006" xmlns:p14="http://schemas.microsoft.com/office/powerpoint/2010/main">
    <mc:Choice Requires="p14">
      <p:transition spd="slow" p14:dur="2000" advTm="136042"/>
    </mc:Choice>
    <mc:Fallback xmlns="">
      <p:transition spd="slow" advTm="136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G:\ESD_development\035X\R035XY216UT\Data\Beef Basin data and Photos\Photos\Cattle-Deer Exclosure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137"/>
            <a:ext cx="9143999" cy="6857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Refining ESD Concepts with DSM</a:t>
            </a:r>
            <a:endParaRPr lang="en-US" dirty="0"/>
          </a:p>
        </p:txBody>
      </p:sp>
      <p:sp>
        <p:nvSpPr>
          <p:cNvPr id="4" name="Content Placeholder 3"/>
          <p:cNvSpPr>
            <a:spLocks noGrp="1"/>
          </p:cNvSpPr>
          <p:nvPr>
            <p:ph idx="1"/>
          </p:nvPr>
        </p:nvSpPr>
        <p:spPr>
          <a:xfrm>
            <a:off x="457200" y="1600200"/>
            <a:ext cx="8229600" cy="4234069"/>
          </a:xfrm>
        </p:spPr>
        <p:txBody>
          <a:bodyPr/>
          <a:lstStyle/>
          <a:p>
            <a:endParaRPr lang="en-US" dirty="0"/>
          </a:p>
        </p:txBody>
      </p:sp>
    </p:spTree>
    <p:extLst>
      <p:ext uri="{BB962C8B-B14F-4D97-AF65-F5344CB8AC3E}">
        <p14:creationId xmlns:p14="http://schemas.microsoft.com/office/powerpoint/2010/main" val="40052273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9|2.4"/>
</p:tagLst>
</file>

<file path=ppt/tags/tag2.xml><?xml version="1.0" encoding="utf-8"?>
<p:tagLst xmlns:a="http://schemas.openxmlformats.org/drawingml/2006/main" xmlns:r="http://schemas.openxmlformats.org/officeDocument/2006/relationships" xmlns:p="http://schemas.openxmlformats.org/presentationml/2006/main">
  <p:tag name="TIMING" val="|15|22.6|12|9.9|6.9|13.4|5.7|7.3"/>
</p:tagLst>
</file>

<file path=ppt/tags/tag3.xml><?xml version="1.0" encoding="utf-8"?>
<p:tagLst xmlns:a="http://schemas.openxmlformats.org/drawingml/2006/main" xmlns:r="http://schemas.openxmlformats.org/officeDocument/2006/relationships" xmlns:p="http://schemas.openxmlformats.org/presentationml/2006/main">
  <p:tag name="TIMING" val="|1.8|42.1|5.5|6.7|8.7|3.4"/>
</p:tagLst>
</file>

<file path=ppt/tags/tag4.xml><?xml version="1.0" encoding="utf-8"?>
<p:tagLst xmlns:a="http://schemas.openxmlformats.org/drawingml/2006/main" xmlns:r="http://schemas.openxmlformats.org/officeDocument/2006/relationships" xmlns:p="http://schemas.openxmlformats.org/presentationml/2006/main">
  <p:tag name="TIMING" val="|5.3|2.9|5|9.1|15.1"/>
</p:tagLst>
</file>

<file path=ppt/tags/tag5.xml><?xml version="1.0" encoding="utf-8"?>
<p:tagLst xmlns:a="http://schemas.openxmlformats.org/drawingml/2006/main" xmlns:r="http://schemas.openxmlformats.org/officeDocument/2006/relationships" xmlns:p="http://schemas.openxmlformats.org/presentationml/2006/main">
  <p:tag name="TIMING" val="|39.3"/>
</p:tagLst>
</file>

<file path=ppt/tags/tag6.xml><?xml version="1.0" encoding="utf-8"?>
<p:tagLst xmlns:a="http://schemas.openxmlformats.org/drawingml/2006/main" xmlns:r="http://schemas.openxmlformats.org/officeDocument/2006/relationships" xmlns:p="http://schemas.openxmlformats.org/presentationml/2006/main">
  <p:tag name="TIMING" val="|29.5"/>
</p:tagLst>
</file>

<file path=ppt/tags/tag7.xml><?xml version="1.0" encoding="utf-8"?>
<p:tagLst xmlns:a="http://schemas.openxmlformats.org/drawingml/2006/main" xmlns:r="http://schemas.openxmlformats.org/officeDocument/2006/relationships" xmlns:p="http://schemas.openxmlformats.org/presentationml/2006/main">
  <p:tag name="TIMING" val="|5|4.3|14.9|9.7|5|8.6|16.1|1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717</TotalTime>
  <Words>2578</Words>
  <Application>Microsoft Office PowerPoint</Application>
  <PresentationFormat>On-screen Show (4:3)</PresentationFormat>
  <Paragraphs>174</Paragraphs>
  <Slides>19</Slides>
  <Notes>14</Notes>
  <HiddenSlides>0</HiddenSlides>
  <MMClips>8</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Digital Soil Mapping and Ecological Site Descriptions: the potential</vt:lpstr>
      <vt:lpstr>Why you should listen to this!</vt:lpstr>
      <vt:lpstr>What is Digital Soil Mapping?</vt:lpstr>
      <vt:lpstr>What is Digital Soil Mapping (cont.)?</vt:lpstr>
      <vt:lpstr>Potential Products</vt:lpstr>
      <vt:lpstr>Examples: Powder River Breaks, WY</vt:lpstr>
      <vt:lpstr>Example: Ft. Bliss NM</vt:lpstr>
      <vt:lpstr>What might Digital Soil Mapping do for Ecological Site Descriptions ? </vt:lpstr>
      <vt:lpstr>Refining ESD Concepts with DSM</vt:lpstr>
      <vt:lpstr>ESDs summarize landscape variability</vt:lpstr>
      <vt:lpstr>Refining ESD Concepts with DSM</vt:lpstr>
      <vt:lpstr>Refining ESD Concepts with DSM</vt:lpstr>
      <vt:lpstr>Refining Ecosite Concepts with DSM</vt:lpstr>
      <vt:lpstr>Refining Ecosite Concepts with DSM</vt:lpstr>
      <vt:lpstr>Refining Ecosite Concepts with DSM</vt:lpstr>
      <vt:lpstr>Refining Ecosite Concepts with DSM</vt:lpstr>
      <vt:lpstr>Refining Ecosite Concepts with DSM</vt:lpstr>
      <vt:lpstr>Refining Ecosite Concepts with DSM</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Soil Mapping and Ecological Site Descriptions: the potential</dc:title>
  <dc:creator>Colby Brungard</dc:creator>
  <cp:lastModifiedBy>Johanson, Jamin - NRCS, Richfield, UT</cp:lastModifiedBy>
  <cp:revision>64</cp:revision>
  <dcterms:created xsi:type="dcterms:W3CDTF">2014-01-31T22:41:02Z</dcterms:created>
  <dcterms:modified xsi:type="dcterms:W3CDTF">2014-02-04T19:05:47Z</dcterms:modified>
</cp:coreProperties>
</file>